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1142" r:id="rId3"/>
    <p:sldId id="353" r:id="rId4"/>
    <p:sldId id="354" r:id="rId5"/>
    <p:sldId id="355" r:id="rId6"/>
    <p:sldId id="261" r:id="rId7"/>
    <p:sldId id="356" r:id="rId8"/>
    <p:sldId id="384" r:id="rId9"/>
    <p:sldId id="1143" r:id="rId10"/>
    <p:sldId id="1144" r:id="rId11"/>
    <p:sldId id="359" r:id="rId12"/>
    <p:sldId id="360" r:id="rId13"/>
    <p:sldId id="260" r:id="rId14"/>
    <p:sldId id="364" r:id="rId15"/>
    <p:sldId id="367" r:id="rId16"/>
    <p:sldId id="365" r:id="rId17"/>
    <p:sldId id="366" r:id="rId18"/>
    <p:sldId id="371" r:id="rId19"/>
    <p:sldId id="368" r:id="rId20"/>
    <p:sldId id="370" r:id="rId21"/>
    <p:sldId id="369" r:id="rId22"/>
    <p:sldId id="373" r:id="rId23"/>
    <p:sldId id="372" r:id="rId24"/>
    <p:sldId id="374" r:id="rId25"/>
    <p:sldId id="375" r:id="rId26"/>
    <p:sldId id="376" r:id="rId27"/>
    <p:sldId id="1145" r:id="rId28"/>
    <p:sldId id="379" r:id="rId29"/>
    <p:sldId id="1147" r:id="rId30"/>
    <p:sldId id="385" r:id="rId31"/>
    <p:sldId id="267" r:id="rId32"/>
    <p:sldId id="1146" r:id="rId33"/>
  </p:sldIdLst>
  <p:sldSz cx="9144000" cy="5143500" type="screen16x9"/>
  <p:notesSz cx="6858000" cy="9144000"/>
  <p:embeddedFontLst>
    <p:embeddedFont>
      <p:font typeface="Lato" panose="020F0502020204030203" pitchFamily="34" charset="0"/>
      <p:regular r:id="rId35"/>
      <p:bold r:id="rId36"/>
      <p:italic r:id="rId37"/>
      <p:boldItalic r:id="rId38"/>
    </p:embeddedFont>
    <p:embeddedFont>
      <p:font typeface="Open Sans" panose="020B0606030504020204" pitchFamily="34" charset="0"/>
      <p:regular r:id="rId39"/>
      <p:bold r:id="rId40"/>
      <p:italic r:id="rId41"/>
      <p:boldItalic r:id="rId42"/>
    </p:embeddedFont>
    <p:embeddedFont>
      <p:font typeface="Open Sans Bold" panose="020B0806030504020204" pitchFamily="34" charset="0"/>
      <p:regular r:id="rId43"/>
      <p:bold r:id="rId44"/>
      <p:italic r:id="rId45"/>
      <p:boldItalic r:id="rId46"/>
    </p:embeddedFont>
    <p:embeddedFont>
      <p:font typeface="Open Sans Italics" panose="020B0606030504020204" pitchFamily="34" charset="0"/>
      <p:regular r:id="rId47"/>
      <p:bold r:id="rId48"/>
      <p:italic r:id="rId49"/>
      <p:boldItalic r:id="rId50"/>
    </p:embeddedFont>
    <p:embeddedFont>
      <p:font typeface="Roboto" panose="020000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6" roundtripDataSignature="AMtx7mj38nnqnk1Uo4swIPD6etZLy9CrS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30"/>
    <p:restoredTop sz="94652"/>
  </p:normalViewPr>
  <p:slideViewPr>
    <p:cSldViewPr snapToGrid="0">
      <p:cViewPr varScale="1">
        <p:scale>
          <a:sx n="120" d="100"/>
          <a:sy n="120" d="100"/>
        </p:scale>
        <p:origin x="200"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97"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7.fntdata"/><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96"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9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18674E54-E4B7-2DEB-FD02-686C10C415BC}"/>
            </a:ext>
          </a:extLst>
        </p:cNvPr>
        <p:cNvGrpSpPr/>
        <p:nvPr/>
      </p:nvGrpSpPr>
      <p:grpSpPr>
        <a:xfrm>
          <a:off x="0" y="0"/>
          <a:ext cx="0" cy="0"/>
          <a:chOff x="0" y="0"/>
          <a:chExt cx="0" cy="0"/>
        </a:xfrm>
      </p:grpSpPr>
      <p:sp>
        <p:nvSpPr>
          <p:cNvPr id="403" name="Google Shape;403;p5:notes">
            <a:extLst>
              <a:ext uri="{FF2B5EF4-FFF2-40B4-BE49-F238E27FC236}">
                <a16:creationId xmlns:a16="http://schemas.microsoft.com/office/drawing/2014/main" id="{08D71776-6785-1EF1-D372-1C66ECAD5B15}"/>
              </a:ext>
            </a:extLst>
          </p:cNvPr>
          <p:cNvSpPr txBox="1">
            <a:spLocks noGrp="1"/>
          </p:cNvSpPr>
          <p:nvPr>
            <p:ph type="body" idx="1"/>
          </p:nvPr>
        </p:nvSpPr>
        <p:spPr>
          <a:xfrm>
            <a:off x="730675" y="4561263"/>
            <a:ext cx="5853852" cy="4318864"/>
          </a:xfrm>
          <a:prstGeom prst="rect">
            <a:avLst/>
          </a:prstGeom>
        </p:spPr>
        <p:txBody>
          <a:bodyPr spcFirstLastPara="1" wrap="square" lIns="93200" tIns="46600" rIns="93200" bIns="46600" anchor="t" anchorCtr="0">
            <a:noAutofit/>
          </a:bodyPr>
          <a:lstStyle/>
          <a:p>
            <a:pPr marL="0" lvl="0" indent="0" algn="l" rtl="0">
              <a:spcBef>
                <a:spcPts val="360"/>
              </a:spcBef>
              <a:spcAft>
                <a:spcPts val="0"/>
              </a:spcAft>
              <a:buNone/>
            </a:pPr>
            <a:endParaRPr dirty="0"/>
          </a:p>
        </p:txBody>
      </p:sp>
      <p:sp>
        <p:nvSpPr>
          <p:cNvPr id="404" name="Google Shape;404;p5:notes">
            <a:extLst>
              <a:ext uri="{FF2B5EF4-FFF2-40B4-BE49-F238E27FC236}">
                <a16:creationId xmlns:a16="http://schemas.microsoft.com/office/drawing/2014/main" id="{16FA0FF9-9A21-77F5-B17D-836FC02E0B6A}"/>
              </a:ext>
            </a:extLst>
          </p:cNvPr>
          <p:cNvSpPr>
            <a:spLocks noGrp="1" noRot="1" noChangeAspect="1"/>
          </p:cNvSpPr>
          <p:nvPr>
            <p:ph type="sldImg" idx="2"/>
          </p:nvPr>
        </p:nvSpPr>
        <p:spPr>
          <a:xfrm>
            <a:off x="457200" y="720725"/>
            <a:ext cx="6403975" cy="3602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6535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00647D8D-3740-C47C-A8A6-5A6822EB6958}"/>
            </a:ext>
          </a:extLst>
        </p:cNvPr>
        <p:cNvGrpSpPr/>
        <p:nvPr/>
      </p:nvGrpSpPr>
      <p:grpSpPr>
        <a:xfrm>
          <a:off x="0" y="0"/>
          <a:ext cx="0" cy="0"/>
          <a:chOff x="0" y="0"/>
          <a:chExt cx="0" cy="0"/>
        </a:xfrm>
      </p:grpSpPr>
      <p:sp>
        <p:nvSpPr>
          <p:cNvPr id="403" name="Google Shape;403;p5:notes">
            <a:extLst>
              <a:ext uri="{FF2B5EF4-FFF2-40B4-BE49-F238E27FC236}">
                <a16:creationId xmlns:a16="http://schemas.microsoft.com/office/drawing/2014/main" id="{60C98E28-3051-156A-3103-99C4ACAD5C5A}"/>
              </a:ext>
            </a:extLst>
          </p:cNvPr>
          <p:cNvSpPr txBox="1">
            <a:spLocks noGrp="1"/>
          </p:cNvSpPr>
          <p:nvPr>
            <p:ph type="body" idx="1"/>
          </p:nvPr>
        </p:nvSpPr>
        <p:spPr>
          <a:xfrm>
            <a:off x="730675" y="4561263"/>
            <a:ext cx="5853852" cy="4318864"/>
          </a:xfrm>
          <a:prstGeom prst="rect">
            <a:avLst/>
          </a:prstGeom>
        </p:spPr>
        <p:txBody>
          <a:bodyPr spcFirstLastPara="1" wrap="square" lIns="93200" tIns="46600" rIns="93200" bIns="46600" anchor="t" anchorCtr="0">
            <a:noAutofit/>
          </a:bodyPr>
          <a:lstStyle/>
          <a:p>
            <a:pPr marL="0" lvl="0" indent="0" algn="l" rtl="0">
              <a:spcBef>
                <a:spcPts val="360"/>
              </a:spcBef>
              <a:spcAft>
                <a:spcPts val="0"/>
              </a:spcAft>
              <a:buNone/>
            </a:pPr>
            <a:endParaRPr dirty="0"/>
          </a:p>
        </p:txBody>
      </p:sp>
      <p:sp>
        <p:nvSpPr>
          <p:cNvPr id="404" name="Google Shape;404;p5:notes">
            <a:extLst>
              <a:ext uri="{FF2B5EF4-FFF2-40B4-BE49-F238E27FC236}">
                <a16:creationId xmlns:a16="http://schemas.microsoft.com/office/drawing/2014/main" id="{73B219D0-A5F2-28BA-5A8D-FB404C91F23F}"/>
              </a:ext>
            </a:extLst>
          </p:cNvPr>
          <p:cNvSpPr>
            <a:spLocks noGrp="1" noRot="1" noChangeAspect="1"/>
          </p:cNvSpPr>
          <p:nvPr>
            <p:ph type="sldImg" idx="2"/>
          </p:nvPr>
        </p:nvSpPr>
        <p:spPr>
          <a:xfrm>
            <a:off x="457200" y="720725"/>
            <a:ext cx="6403975" cy="3602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7382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EB26B31F-3067-CD12-0DCF-D201FC26B1A2}"/>
            </a:ext>
          </a:extLst>
        </p:cNvPr>
        <p:cNvGrpSpPr/>
        <p:nvPr/>
      </p:nvGrpSpPr>
      <p:grpSpPr>
        <a:xfrm>
          <a:off x="0" y="0"/>
          <a:ext cx="0" cy="0"/>
          <a:chOff x="0" y="0"/>
          <a:chExt cx="0" cy="0"/>
        </a:xfrm>
      </p:grpSpPr>
      <p:sp>
        <p:nvSpPr>
          <p:cNvPr id="403" name="Google Shape;403;p5:notes">
            <a:extLst>
              <a:ext uri="{FF2B5EF4-FFF2-40B4-BE49-F238E27FC236}">
                <a16:creationId xmlns:a16="http://schemas.microsoft.com/office/drawing/2014/main" id="{C7BAC41E-3BD9-B54E-85C2-D34D9DE90BE7}"/>
              </a:ext>
            </a:extLst>
          </p:cNvPr>
          <p:cNvSpPr txBox="1">
            <a:spLocks noGrp="1"/>
          </p:cNvSpPr>
          <p:nvPr>
            <p:ph type="body" idx="1"/>
          </p:nvPr>
        </p:nvSpPr>
        <p:spPr>
          <a:xfrm>
            <a:off x="730675" y="4561263"/>
            <a:ext cx="5853852" cy="4318864"/>
          </a:xfrm>
          <a:prstGeom prst="rect">
            <a:avLst/>
          </a:prstGeom>
        </p:spPr>
        <p:txBody>
          <a:bodyPr spcFirstLastPara="1" wrap="square" lIns="93200" tIns="46600" rIns="93200" bIns="46600" anchor="t" anchorCtr="0">
            <a:noAutofit/>
          </a:bodyPr>
          <a:lstStyle/>
          <a:p>
            <a:pPr marL="0" lvl="0" indent="0" algn="l" rtl="0">
              <a:spcBef>
                <a:spcPts val="360"/>
              </a:spcBef>
              <a:spcAft>
                <a:spcPts val="0"/>
              </a:spcAft>
              <a:buNone/>
            </a:pPr>
            <a:endParaRPr dirty="0"/>
          </a:p>
        </p:txBody>
      </p:sp>
      <p:sp>
        <p:nvSpPr>
          <p:cNvPr id="404" name="Google Shape;404;p5:notes">
            <a:extLst>
              <a:ext uri="{FF2B5EF4-FFF2-40B4-BE49-F238E27FC236}">
                <a16:creationId xmlns:a16="http://schemas.microsoft.com/office/drawing/2014/main" id="{6F4BE0EC-9099-51F5-B7F5-55E14519DC4A}"/>
              </a:ext>
            </a:extLst>
          </p:cNvPr>
          <p:cNvSpPr>
            <a:spLocks noGrp="1" noRot="1" noChangeAspect="1"/>
          </p:cNvSpPr>
          <p:nvPr>
            <p:ph type="sldImg" idx="2"/>
          </p:nvPr>
        </p:nvSpPr>
        <p:spPr>
          <a:xfrm>
            <a:off x="457200" y="720725"/>
            <a:ext cx="6403975" cy="3602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1427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551827B9-747B-8E88-32A4-CC9C3B49E22C}"/>
            </a:ext>
          </a:extLst>
        </p:cNvPr>
        <p:cNvGrpSpPr/>
        <p:nvPr/>
      </p:nvGrpSpPr>
      <p:grpSpPr>
        <a:xfrm>
          <a:off x="0" y="0"/>
          <a:ext cx="0" cy="0"/>
          <a:chOff x="0" y="0"/>
          <a:chExt cx="0" cy="0"/>
        </a:xfrm>
      </p:grpSpPr>
      <p:sp>
        <p:nvSpPr>
          <p:cNvPr id="403" name="Google Shape;403;p5:notes">
            <a:extLst>
              <a:ext uri="{FF2B5EF4-FFF2-40B4-BE49-F238E27FC236}">
                <a16:creationId xmlns:a16="http://schemas.microsoft.com/office/drawing/2014/main" id="{7037CD63-F7D5-F071-FFFD-79306106C791}"/>
              </a:ext>
            </a:extLst>
          </p:cNvPr>
          <p:cNvSpPr txBox="1">
            <a:spLocks noGrp="1"/>
          </p:cNvSpPr>
          <p:nvPr>
            <p:ph type="body" idx="1"/>
          </p:nvPr>
        </p:nvSpPr>
        <p:spPr>
          <a:xfrm>
            <a:off x="730675" y="4561263"/>
            <a:ext cx="5853852" cy="4318864"/>
          </a:xfrm>
          <a:prstGeom prst="rect">
            <a:avLst/>
          </a:prstGeom>
        </p:spPr>
        <p:txBody>
          <a:bodyPr spcFirstLastPara="1" wrap="square" lIns="93200" tIns="46600" rIns="93200" bIns="46600" anchor="t" anchorCtr="0">
            <a:noAutofit/>
          </a:bodyPr>
          <a:lstStyle/>
          <a:p>
            <a:pPr marL="0" lvl="0" indent="0" algn="l" rtl="0">
              <a:spcBef>
                <a:spcPts val="360"/>
              </a:spcBef>
              <a:spcAft>
                <a:spcPts val="0"/>
              </a:spcAft>
              <a:buNone/>
            </a:pPr>
            <a:endParaRPr dirty="0"/>
          </a:p>
        </p:txBody>
      </p:sp>
      <p:sp>
        <p:nvSpPr>
          <p:cNvPr id="404" name="Google Shape;404;p5:notes">
            <a:extLst>
              <a:ext uri="{FF2B5EF4-FFF2-40B4-BE49-F238E27FC236}">
                <a16:creationId xmlns:a16="http://schemas.microsoft.com/office/drawing/2014/main" id="{219C27E3-276E-2D24-A8AC-12CA31ECF03B}"/>
              </a:ext>
            </a:extLst>
          </p:cNvPr>
          <p:cNvSpPr>
            <a:spLocks noGrp="1" noRot="1" noChangeAspect="1"/>
          </p:cNvSpPr>
          <p:nvPr>
            <p:ph type="sldImg" idx="2"/>
          </p:nvPr>
        </p:nvSpPr>
        <p:spPr>
          <a:xfrm>
            <a:off x="457200" y="720725"/>
            <a:ext cx="6403975" cy="3602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3163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 name="Google Shape;11;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 name="Google Shape;1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pic>
        <p:nvPicPr>
          <p:cNvPr id="2" name="Picture 1">
            <a:extLst>
              <a:ext uri="{FF2B5EF4-FFF2-40B4-BE49-F238E27FC236}">
                <a16:creationId xmlns:a16="http://schemas.microsoft.com/office/drawing/2014/main" id="{26B6E5A7-6AF8-7DEC-ED4C-6227B15003EE}"/>
              </a:ext>
            </a:extLst>
          </p:cNvPr>
          <p:cNvPicPr>
            <a:picLocks noChangeAspect="1"/>
          </p:cNvPicPr>
          <p:nvPr userDrawn="1"/>
        </p:nvPicPr>
        <p:blipFill>
          <a:blip r:embed="rId2"/>
          <a:stretch>
            <a:fillRect/>
          </a:stretch>
        </p:blipFill>
        <p:spPr>
          <a:xfrm>
            <a:off x="0" y="0"/>
            <a:ext cx="9144000" cy="5144826"/>
          </a:xfrm>
          <a:prstGeom prst="rect">
            <a:avLst/>
          </a:prstGeom>
        </p:spPr>
      </p:pic>
      <p:sp>
        <p:nvSpPr>
          <p:cNvPr id="49" name="Google Shape;49;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50"/>
        <p:cNvGrpSpPr/>
        <p:nvPr/>
      </p:nvGrpSpPr>
      <p:grpSpPr>
        <a:xfrm>
          <a:off x="0" y="0"/>
          <a:ext cx="0" cy="0"/>
          <a:chOff x="0" y="0"/>
          <a:chExt cx="0" cy="0"/>
        </a:xfrm>
      </p:grpSpPr>
      <p:pic>
        <p:nvPicPr>
          <p:cNvPr id="2" name="Picture 1">
            <a:extLst>
              <a:ext uri="{FF2B5EF4-FFF2-40B4-BE49-F238E27FC236}">
                <a16:creationId xmlns:a16="http://schemas.microsoft.com/office/drawing/2014/main" id="{E95EFB43-FF27-7A7A-4A4D-6F99C96471FB}"/>
              </a:ext>
            </a:extLst>
          </p:cNvPr>
          <p:cNvPicPr>
            <a:picLocks noChangeAspect="1"/>
          </p:cNvPicPr>
          <p:nvPr userDrawn="1"/>
        </p:nvPicPr>
        <p:blipFill>
          <a:blip r:embed="rId2"/>
          <a:stretch>
            <a:fillRect/>
          </a:stretch>
        </p:blipFill>
        <p:spPr>
          <a:xfrm>
            <a:off x="0" y="0"/>
            <a:ext cx="9144000" cy="5144826"/>
          </a:xfrm>
          <a:prstGeom prst="rect">
            <a:avLst/>
          </a:prstGeom>
        </p:spPr>
      </p:pic>
      <p:sp>
        <p:nvSpPr>
          <p:cNvPr id="151" name="Google Shape;151;p14"/>
          <p:cNvSpPr txBox="1">
            <a:spLocks noGrp="1"/>
          </p:cNvSpPr>
          <p:nvPr>
            <p:ph type="title"/>
          </p:nvPr>
        </p:nvSpPr>
        <p:spPr>
          <a:xfrm>
            <a:off x="433846" y="286942"/>
            <a:ext cx="8271775" cy="569119"/>
          </a:xfrm>
          <a:prstGeom prst="rect">
            <a:avLst/>
          </a:prstGeom>
          <a:noFill/>
          <a:ln>
            <a:noFill/>
          </a:ln>
        </p:spPr>
        <p:txBody>
          <a:bodyPr spcFirstLastPara="1" wrap="square" lIns="0" tIns="0" rIns="0" bIns="0" anchor="t" anchorCtr="0">
            <a:noAutofit/>
          </a:bodyPr>
          <a:lstStyle>
            <a:lvl1pPr lvl="0" algn="l">
              <a:lnSpc>
                <a:spcPct val="88000"/>
              </a:lnSpc>
              <a:spcBef>
                <a:spcPts val="0"/>
              </a:spcBef>
              <a:spcAft>
                <a:spcPts val="0"/>
              </a:spcAft>
              <a:buSzPts val="1400"/>
              <a:buNone/>
              <a:defRPr/>
            </a:lvl1pPr>
            <a:lvl2pPr lvl="1" algn="l">
              <a:lnSpc>
                <a:spcPct val="88000"/>
              </a:lnSpc>
              <a:spcBef>
                <a:spcPts val="0"/>
              </a:spcBef>
              <a:spcAft>
                <a:spcPts val="0"/>
              </a:spcAft>
              <a:buSzPts val="1400"/>
              <a:buNone/>
              <a:defRPr/>
            </a:lvl2pPr>
            <a:lvl3pPr lvl="2" algn="l">
              <a:lnSpc>
                <a:spcPct val="88000"/>
              </a:lnSpc>
              <a:spcBef>
                <a:spcPts val="0"/>
              </a:spcBef>
              <a:spcAft>
                <a:spcPts val="0"/>
              </a:spcAft>
              <a:buSzPts val="1400"/>
              <a:buNone/>
              <a:defRPr/>
            </a:lvl3pPr>
            <a:lvl4pPr lvl="3" algn="l">
              <a:lnSpc>
                <a:spcPct val="88000"/>
              </a:lnSpc>
              <a:spcBef>
                <a:spcPts val="0"/>
              </a:spcBef>
              <a:spcAft>
                <a:spcPts val="0"/>
              </a:spcAft>
              <a:buSzPts val="1400"/>
              <a:buNone/>
              <a:defRPr/>
            </a:lvl4pPr>
            <a:lvl5pPr lvl="4" algn="l">
              <a:lnSpc>
                <a:spcPct val="88000"/>
              </a:lnSpc>
              <a:spcBef>
                <a:spcPts val="0"/>
              </a:spcBef>
              <a:spcAft>
                <a:spcPts val="0"/>
              </a:spcAft>
              <a:buSzPts val="1400"/>
              <a:buNone/>
              <a:defRPr/>
            </a:lvl5pPr>
            <a:lvl6pPr lvl="5" algn="l">
              <a:lnSpc>
                <a:spcPct val="88000"/>
              </a:lnSpc>
              <a:spcBef>
                <a:spcPts val="0"/>
              </a:spcBef>
              <a:spcAft>
                <a:spcPts val="0"/>
              </a:spcAft>
              <a:buSzPts val="1400"/>
              <a:buNone/>
              <a:defRPr/>
            </a:lvl6pPr>
            <a:lvl7pPr lvl="6" algn="l">
              <a:lnSpc>
                <a:spcPct val="88000"/>
              </a:lnSpc>
              <a:spcBef>
                <a:spcPts val="0"/>
              </a:spcBef>
              <a:spcAft>
                <a:spcPts val="0"/>
              </a:spcAft>
              <a:buSzPts val="1400"/>
              <a:buNone/>
              <a:defRPr/>
            </a:lvl7pPr>
            <a:lvl8pPr lvl="7" algn="l">
              <a:lnSpc>
                <a:spcPct val="88000"/>
              </a:lnSpc>
              <a:spcBef>
                <a:spcPts val="0"/>
              </a:spcBef>
              <a:spcAft>
                <a:spcPts val="0"/>
              </a:spcAft>
              <a:buSzPts val="1400"/>
              <a:buNone/>
              <a:defRPr/>
            </a:lvl8pPr>
            <a:lvl9pPr lvl="8" algn="l">
              <a:lnSpc>
                <a:spcPct val="88000"/>
              </a:lnSpc>
              <a:spcBef>
                <a:spcPts val="0"/>
              </a:spcBef>
              <a:spcAft>
                <a:spcPts val="0"/>
              </a:spcAft>
              <a:buSzPts val="1400"/>
              <a:buNone/>
              <a:defRPr/>
            </a:lvl9pPr>
          </a:lstStyle>
          <a:p>
            <a:endParaRPr/>
          </a:p>
        </p:txBody>
      </p:sp>
      <p:sp>
        <p:nvSpPr>
          <p:cNvPr id="152" name="Google Shape;152;p14"/>
          <p:cNvSpPr txBox="1">
            <a:spLocks noGrp="1"/>
          </p:cNvSpPr>
          <p:nvPr>
            <p:ph type="sldNum" idx="12"/>
          </p:nvPr>
        </p:nvSpPr>
        <p:spPr>
          <a:xfrm>
            <a:off x="8556784" y="4749851"/>
            <a:ext cx="548775" cy="39375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811719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9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B89DA4-6470-E34F-EAEA-EE165AE8E5C0}"/>
              </a:ext>
            </a:extLst>
          </p:cNvPr>
          <p:cNvPicPr>
            <a:picLocks noChangeAspect="1"/>
          </p:cNvPicPr>
          <p:nvPr userDrawn="1"/>
        </p:nvPicPr>
        <p:blipFill>
          <a:blip r:embed="rId2"/>
          <a:stretch>
            <a:fillRect/>
          </a:stretch>
        </p:blipFill>
        <p:spPr>
          <a:xfrm>
            <a:off x="0" y="0"/>
            <a:ext cx="9144000" cy="5144826"/>
          </a:xfrm>
          <a:prstGeom prst="rect">
            <a:avLst/>
          </a:prstGeom>
        </p:spPr>
      </p:pic>
      <p:sp>
        <p:nvSpPr>
          <p:cNvPr id="12" name="Rectangle 22">
            <a:extLst>
              <a:ext uri="{FF2B5EF4-FFF2-40B4-BE49-F238E27FC236}">
                <a16:creationId xmlns:a16="http://schemas.microsoft.com/office/drawing/2014/main" id="{CCCE9196-D76D-FF6A-E488-0200E4924A1D}"/>
              </a:ext>
            </a:extLst>
          </p:cNvPr>
          <p:cNvSpPr/>
          <p:nvPr userDrawn="1"/>
        </p:nvSpPr>
        <p:spPr>
          <a:xfrm rot="18900000" flipH="1">
            <a:off x="549968" y="1707282"/>
            <a:ext cx="92334" cy="92334"/>
          </a:xfrm>
          <a:custGeom>
            <a:avLst/>
            <a:gdLst>
              <a:gd name="connsiteX0" fmla="*/ 0 w 142164"/>
              <a:gd name="connsiteY0" fmla="*/ 0 h 142164"/>
              <a:gd name="connsiteX1" fmla="*/ 142164 w 142164"/>
              <a:gd name="connsiteY1" fmla="*/ 0 h 142164"/>
              <a:gd name="connsiteX2" fmla="*/ 142164 w 142164"/>
              <a:gd name="connsiteY2" fmla="*/ 142164 h 142164"/>
              <a:gd name="connsiteX3" fmla="*/ 0 w 142164"/>
              <a:gd name="connsiteY3" fmla="*/ 142164 h 142164"/>
              <a:gd name="connsiteX4" fmla="*/ 0 w 142164"/>
              <a:gd name="connsiteY4" fmla="*/ 0 h 142164"/>
              <a:gd name="connsiteX0" fmla="*/ 0 w 142164"/>
              <a:gd name="connsiteY0" fmla="*/ 0 h 142164"/>
              <a:gd name="connsiteX1" fmla="*/ 142164 w 142164"/>
              <a:gd name="connsiteY1" fmla="*/ 0 h 142164"/>
              <a:gd name="connsiteX2" fmla="*/ 142164 w 142164"/>
              <a:gd name="connsiteY2" fmla="*/ 142164 h 142164"/>
              <a:gd name="connsiteX3" fmla="*/ 0 w 142164"/>
              <a:gd name="connsiteY3" fmla="*/ 142164 h 142164"/>
              <a:gd name="connsiteX4" fmla="*/ 91440 w 142164"/>
              <a:gd name="connsiteY4" fmla="*/ 91440 h 142164"/>
              <a:gd name="connsiteX0" fmla="*/ 0 w 142164"/>
              <a:gd name="connsiteY0" fmla="*/ 0 h 142164"/>
              <a:gd name="connsiteX1" fmla="*/ 142164 w 142164"/>
              <a:gd name="connsiteY1" fmla="*/ 0 h 142164"/>
              <a:gd name="connsiteX2" fmla="*/ 142164 w 142164"/>
              <a:gd name="connsiteY2" fmla="*/ 142164 h 142164"/>
              <a:gd name="connsiteX3" fmla="*/ 0 w 142164"/>
              <a:gd name="connsiteY3" fmla="*/ 142164 h 142164"/>
              <a:gd name="connsiteX0" fmla="*/ 142164 w 142164"/>
              <a:gd name="connsiteY0" fmla="*/ 0 h 142164"/>
              <a:gd name="connsiteX1" fmla="*/ 142164 w 142164"/>
              <a:gd name="connsiteY1" fmla="*/ 142164 h 142164"/>
              <a:gd name="connsiteX2" fmla="*/ 0 w 142164"/>
              <a:gd name="connsiteY2" fmla="*/ 142164 h 142164"/>
            </a:gdLst>
            <a:ahLst/>
            <a:cxnLst>
              <a:cxn ang="0">
                <a:pos x="connsiteX0" y="connsiteY0"/>
              </a:cxn>
              <a:cxn ang="0">
                <a:pos x="connsiteX1" y="connsiteY1"/>
              </a:cxn>
              <a:cxn ang="0">
                <a:pos x="connsiteX2" y="connsiteY2"/>
              </a:cxn>
            </a:cxnLst>
            <a:rect l="l" t="t" r="r" b="b"/>
            <a:pathLst>
              <a:path w="142164" h="142164">
                <a:moveTo>
                  <a:pt x="142164" y="0"/>
                </a:moveTo>
                <a:lnTo>
                  <a:pt x="142164" y="142164"/>
                </a:lnTo>
                <a:lnTo>
                  <a:pt x="0" y="142164"/>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E0252D"/>
              </a:solidFill>
            </a:endParaRPr>
          </a:p>
        </p:txBody>
      </p:sp>
      <p:sp>
        <p:nvSpPr>
          <p:cNvPr id="14" name="Rectangle 22">
            <a:extLst>
              <a:ext uri="{FF2B5EF4-FFF2-40B4-BE49-F238E27FC236}">
                <a16:creationId xmlns:a16="http://schemas.microsoft.com/office/drawing/2014/main" id="{2874D979-A881-1597-8A6F-BB3BF9028C5E}"/>
              </a:ext>
            </a:extLst>
          </p:cNvPr>
          <p:cNvSpPr/>
          <p:nvPr userDrawn="1"/>
        </p:nvSpPr>
        <p:spPr>
          <a:xfrm rot="18900000" flipH="1">
            <a:off x="549968" y="2951852"/>
            <a:ext cx="92334" cy="92334"/>
          </a:xfrm>
          <a:custGeom>
            <a:avLst/>
            <a:gdLst>
              <a:gd name="connsiteX0" fmla="*/ 0 w 142164"/>
              <a:gd name="connsiteY0" fmla="*/ 0 h 142164"/>
              <a:gd name="connsiteX1" fmla="*/ 142164 w 142164"/>
              <a:gd name="connsiteY1" fmla="*/ 0 h 142164"/>
              <a:gd name="connsiteX2" fmla="*/ 142164 w 142164"/>
              <a:gd name="connsiteY2" fmla="*/ 142164 h 142164"/>
              <a:gd name="connsiteX3" fmla="*/ 0 w 142164"/>
              <a:gd name="connsiteY3" fmla="*/ 142164 h 142164"/>
              <a:gd name="connsiteX4" fmla="*/ 0 w 142164"/>
              <a:gd name="connsiteY4" fmla="*/ 0 h 142164"/>
              <a:gd name="connsiteX0" fmla="*/ 0 w 142164"/>
              <a:gd name="connsiteY0" fmla="*/ 0 h 142164"/>
              <a:gd name="connsiteX1" fmla="*/ 142164 w 142164"/>
              <a:gd name="connsiteY1" fmla="*/ 0 h 142164"/>
              <a:gd name="connsiteX2" fmla="*/ 142164 w 142164"/>
              <a:gd name="connsiteY2" fmla="*/ 142164 h 142164"/>
              <a:gd name="connsiteX3" fmla="*/ 0 w 142164"/>
              <a:gd name="connsiteY3" fmla="*/ 142164 h 142164"/>
              <a:gd name="connsiteX4" fmla="*/ 91440 w 142164"/>
              <a:gd name="connsiteY4" fmla="*/ 91440 h 142164"/>
              <a:gd name="connsiteX0" fmla="*/ 0 w 142164"/>
              <a:gd name="connsiteY0" fmla="*/ 0 h 142164"/>
              <a:gd name="connsiteX1" fmla="*/ 142164 w 142164"/>
              <a:gd name="connsiteY1" fmla="*/ 0 h 142164"/>
              <a:gd name="connsiteX2" fmla="*/ 142164 w 142164"/>
              <a:gd name="connsiteY2" fmla="*/ 142164 h 142164"/>
              <a:gd name="connsiteX3" fmla="*/ 0 w 142164"/>
              <a:gd name="connsiteY3" fmla="*/ 142164 h 142164"/>
              <a:gd name="connsiteX0" fmla="*/ 142164 w 142164"/>
              <a:gd name="connsiteY0" fmla="*/ 0 h 142164"/>
              <a:gd name="connsiteX1" fmla="*/ 142164 w 142164"/>
              <a:gd name="connsiteY1" fmla="*/ 142164 h 142164"/>
              <a:gd name="connsiteX2" fmla="*/ 0 w 142164"/>
              <a:gd name="connsiteY2" fmla="*/ 142164 h 142164"/>
            </a:gdLst>
            <a:ahLst/>
            <a:cxnLst>
              <a:cxn ang="0">
                <a:pos x="connsiteX0" y="connsiteY0"/>
              </a:cxn>
              <a:cxn ang="0">
                <a:pos x="connsiteX1" y="connsiteY1"/>
              </a:cxn>
              <a:cxn ang="0">
                <a:pos x="connsiteX2" y="connsiteY2"/>
              </a:cxn>
            </a:cxnLst>
            <a:rect l="l" t="t" r="r" b="b"/>
            <a:pathLst>
              <a:path w="142164" h="142164">
                <a:moveTo>
                  <a:pt x="142164" y="0"/>
                </a:moveTo>
                <a:lnTo>
                  <a:pt x="142164" y="142164"/>
                </a:lnTo>
                <a:lnTo>
                  <a:pt x="0" y="142164"/>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E0252D"/>
              </a:solidFill>
            </a:endParaRPr>
          </a:p>
        </p:txBody>
      </p:sp>
      <p:sp>
        <p:nvSpPr>
          <p:cNvPr id="16" name="Rectangle 22">
            <a:extLst>
              <a:ext uri="{FF2B5EF4-FFF2-40B4-BE49-F238E27FC236}">
                <a16:creationId xmlns:a16="http://schemas.microsoft.com/office/drawing/2014/main" id="{4D2643C0-8576-AA07-146B-954B77C60384}"/>
              </a:ext>
            </a:extLst>
          </p:cNvPr>
          <p:cNvSpPr/>
          <p:nvPr userDrawn="1"/>
        </p:nvSpPr>
        <p:spPr>
          <a:xfrm rot="18900000" flipH="1">
            <a:off x="5121968" y="1707282"/>
            <a:ext cx="92334" cy="92334"/>
          </a:xfrm>
          <a:custGeom>
            <a:avLst/>
            <a:gdLst>
              <a:gd name="connsiteX0" fmla="*/ 0 w 142164"/>
              <a:gd name="connsiteY0" fmla="*/ 0 h 142164"/>
              <a:gd name="connsiteX1" fmla="*/ 142164 w 142164"/>
              <a:gd name="connsiteY1" fmla="*/ 0 h 142164"/>
              <a:gd name="connsiteX2" fmla="*/ 142164 w 142164"/>
              <a:gd name="connsiteY2" fmla="*/ 142164 h 142164"/>
              <a:gd name="connsiteX3" fmla="*/ 0 w 142164"/>
              <a:gd name="connsiteY3" fmla="*/ 142164 h 142164"/>
              <a:gd name="connsiteX4" fmla="*/ 0 w 142164"/>
              <a:gd name="connsiteY4" fmla="*/ 0 h 142164"/>
              <a:gd name="connsiteX0" fmla="*/ 0 w 142164"/>
              <a:gd name="connsiteY0" fmla="*/ 0 h 142164"/>
              <a:gd name="connsiteX1" fmla="*/ 142164 w 142164"/>
              <a:gd name="connsiteY1" fmla="*/ 0 h 142164"/>
              <a:gd name="connsiteX2" fmla="*/ 142164 w 142164"/>
              <a:gd name="connsiteY2" fmla="*/ 142164 h 142164"/>
              <a:gd name="connsiteX3" fmla="*/ 0 w 142164"/>
              <a:gd name="connsiteY3" fmla="*/ 142164 h 142164"/>
              <a:gd name="connsiteX4" fmla="*/ 91440 w 142164"/>
              <a:gd name="connsiteY4" fmla="*/ 91440 h 142164"/>
              <a:gd name="connsiteX0" fmla="*/ 0 w 142164"/>
              <a:gd name="connsiteY0" fmla="*/ 0 h 142164"/>
              <a:gd name="connsiteX1" fmla="*/ 142164 w 142164"/>
              <a:gd name="connsiteY1" fmla="*/ 0 h 142164"/>
              <a:gd name="connsiteX2" fmla="*/ 142164 w 142164"/>
              <a:gd name="connsiteY2" fmla="*/ 142164 h 142164"/>
              <a:gd name="connsiteX3" fmla="*/ 0 w 142164"/>
              <a:gd name="connsiteY3" fmla="*/ 142164 h 142164"/>
              <a:gd name="connsiteX0" fmla="*/ 142164 w 142164"/>
              <a:gd name="connsiteY0" fmla="*/ 0 h 142164"/>
              <a:gd name="connsiteX1" fmla="*/ 142164 w 142164"/>
              <a:gd name="connsiteY1" fmla="*/ 142164 h 142164"/>
              <a:gd name="connsiteX2" fmla="*/ 0 w 142164"/>
              <a:gd name="connsiteY2" fmla="*/ 142164 h 142164"/>
            </a:gdLst>
            <a:ahLst/>
            <a:cxnLst>
              <a:cxn ang="0">
                <a:pos x="connsiteX0" y="connsiteY0"/>
              </a:cxn>
              <a:cxn ang="0">
                <a:pos x="connsiteX1" y="connsiteY1"/>
              </a:cxn>
              <a:cxn ang="0">
                <a:pos x="connsiteX2" y="connsiteY2"/>
              </a:cxn>
            </a:cxnLst>
            <a:rect l="l" t="t" r="r" b="b"/>
            <a:pathLst>
              <a:path w="142164" h="142164">
                <a:moveTo>
                  <a:pt x="142164" y="0"/>
                </a:moveTo>
                <a:lnTo>
                  <a:pt x="142164" y="142164"/>
                </a:lnTo>
                <a:lnTo>
                  <a:pt x="0" y="142164"/>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E0252D"/>
              </a:solidFill>
            </a:endParaRPr>
          </a:p>
        </p:txBody>
      </p:sp>
      <p:sp>
        <p:nvSpPr>
          <p:cNvPr id="18" name="Rectangle 22">
            <a:extLst>
              <a:ext uri="{FF2B5EF4-FFF2-40B4-BE49-F238E27FC236}">
                <a16:creationId xmlns:a16="http://schemas.microsoft.com/office/drawing/2014/main" id="{73D055D2-4DD7-C4FD-FA37-A5C6951CE3DE}"/>
              </a:ext>
            </a:extLst>
          </p:cNvPr>
          <p:cNvSpPr/>
          <p:nvPr userDrawn="1"/>
        </p:nvSpPr>
        <p:spPr>
          <a:xfrm rot="18900000" flipH="1">
            <a:off x="5121968" y="2951852"/>
            <a:ext cx="92334" cy="92334"/>
          </a:xfrm>
          <a:custGeom>
            <a:avLst/>
            <a:gdLst>
              <a:gd name="connsiteX0" fmla="*/ 0 w 142164"/>
              <a:gd name="connsiteY0" fmla="*/ 0 h 142164"/>
              <a:gd name="connsiteX1" fmla="*/ 142164 w 142164"/>
              <a:gd name="connsiteY1" fmla="*/ 0 h 142164"/>
              <a:gd name="connsiteX2" fmla="*/ 142164 w 142164"/>
              <a:gd name="connsiteY2" fmla="*/ 142164 h 142164"/>
              <a:gd name="connsiteX3" fmla="*/ 0 w 142164"/>
              <a:gd name="connsiteY3" fmla="*/ 142164 h 142164"/>
              <a:gd name="connsiteX4" fmla="*/ 0 w 142164"/>
              <a:gd name="connsiteY4" fmla="*/ 0 h 142164"/>
              <a:gd name="connsiteX0" fmla="*/ 0 w 142164"/>
              <a:gd name="connsiteY0" fmla="*/ 0 h 142164"/>
              <a:gd name="connsiteX1" fmla="*/ 142164 w 142164"/>
              <a:gd name="connsiteY1" fmla="*/ 0 h 142164"/>
              <a:gd name="connsiteX2" fmla="*/ 142164 w 142164"/>
              <a:gd name="connsiteY2" fmla="*/ 142164 h 142164"/>
              <a:gd name="connsiteX3" fmla="*/ 0 w 142164"/>
              <a:gd name="connsiteY3" fmla="*/ 142164 h 142164"/>
              <a:gd name="connsiteX4" fmla="*/ 91440 w 142164"/>
              <a:gd name="connsiteY4" fmla="*/ 91440 h 142164"/>
              <a:gd name="connsiteX0" fmla="*/ 0 w 142164"/>
              <a:gd name="connsiteY0" fmla="*/ 0 h 142164"/>
              <a:gd name="connsiteX1" fmla="*/ 142164 w 142164"/>
              <a:gd name="connsiteY1" fmla="*/ 0 h 142164"/>
              <a:gd name="connsiteX2" fmla="*/ 142164 w 142164"/>
              <a:gd name="connsiteY2" fmla="*/ 142164 h 142164"/>
              <a:gd name="connsiteX3" fmla="*/ 0 w 142164"/>
              <a:gd name="connsiteY3" fmla="*/ 142164 h 142164"/>
              <a:gd name="connsiteX0" fmla="*/ 142164 w 142164"/>
              <a:gd name="connsiteY0" fmla="*/ 0 h 142164"/>
              <a:gd name="connsiteX1" fmla="*/ 142164 w 142164"/>
              <a:gd name="connsiteY1" fmla="*/ 142164 h 142164"/>
              <a:gd name="connsiteX2" fmla="*/ 0 w 142164"/>
              <a:gd name="connsiteY2" fmla="*/ 142164 h 142164"/>
            </a:gdLst>
            <a:ahLst/>
            <a:cxnLst>
              <a:cxn ang="0">
                <a:pos x="connsiteX0" y="connsiteY0"/>
              </a:cxn>
              <a:cxn ang="0">
                <a:pos x="connsiteX1" y="connsiteY1"/>
              </a:cxn>
              <a:cxn ang="0">
                <a:pos x="connsiteX2" y="connsiteY2"/>
              </a:cxn>
            </a:cxnLst>
            <a:rect l="l" t="t" r="r" b="b"/>
            <a:pathLst>
              <a:path w="142164" h="142164">
                <a:moveTo>
                  <a:pt x="142164" y="0"/>
                </a:moveTo>
                <a:lnTo>
                  <a:pt x="142164" y="142164"/>
                </a:lnTo>
                <a:lnTo>
                  <a:pt x="0" y="142164"/>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E0252D"/>
              </a:solidFill>
            </a:endParaRPr>
          </a:p>
        </p:txBody>
      </p:sp>
      <p:cxnSp>
        <p:nvCxnSpPr>
          <p:cNvPr id="19" name="Straight Connector 18">
            <a:extLst>
              <a:ext uri="{FF2B5EF4-FFF2-40B4-BE49-F238E27FC236}">
                <a16:creationId xmlns:a16="http://schemas.microsoft.com/office/drawing/2014/main" id="{D09F392F-8C2F-40E5-3905-C1295F72CBBE}"/>
              </a:ext>
            </a:extLst>
          </p:cNvPr>
          <p:cNvCxnSpPr>
            <a:cxnSpLocks/>
          </p:cNvCxnSpPr>
          <p:nvPr userDrawn="1"/>
        </p:nvCxnSpPr>
        <p:spPr>
          <a:xfrm flipV="1">
            <a:off x="4630993" y="1702379"/>
            <a:ext cx="0" cy="23976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51">
            <a:extLst>
              <a:ext uri="{FF2B5EF4-FFF2-40B4-BE49-F238E27FC236}">
                <a16:creationId xmlns:a16="http://schemas.microsoft.com/office/drawing/2014/main" id="{E55400D8-EA0F-214C-78A4-7A042AA738DD}"/>
              </a:ext>
            </a:extLst>
          </p:cNvPr>
          <p:cNvSpPr>
            <a:spLocks noGrp="1"/>
          </p:cNvSpPr>
          <p:nvPr>
            <p:ph type="body" sz="quarter" idx="15" hasCustomPrompt="1"/>
          </p:nvPr>
        </p:nvSpPr>
        <p:spPr>
          <a:xfrm>
            <a:off x="530845" y="1948048"/>
            <a:ext cx="3709317" cy="839856"/>
          </a:xfrm>
          <a:prstGeom prst="rect">
            <a:avLst/>
          </a:prstGeom>
        </p:spPr>
        <p:txBody>
          <a:bodyPr/>
          <a:lstStyle>
            <a:lvl1pPr marL="0" indent="0">
              <a:buNone/>
              <a:defRPr sz="9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900">
                <a:latin typeface="Open Sans" panose="020B0606030504020204" pitchFamily="34" charset="0"/>
                <a:ea typeface="Open Sans" panose="020B0606030504020204" pitchFamily="34" charset="0"/>
                <a:cs typeface="Open Sans" panose="020B0606030504020204" pitchFamily="34" charset="0"/>
              </a:defRPr>
            </a:lvl2pPr>
            <a:lvl3pPr>
              <a:defRPr sz="900">
                <a:latin typeface="Open Sans" panose="020B0606030504020204" pitchFamily="34" charset="0"/>
                <a:ea typeface="Open Sans" panose="020B0606030504020204" pitchFamily="34" charset="0"/>
                <a:cs typeface="Open Sans" panose="020B0606030504020204" pitchFamily="34" charset="0"/>
              </a:defRPr>
            </a:lvl3pPr>
            <a:lvl4pPr>
              <a:defRPr sz="900">
                <a:latin typeface="Open Sans" panose="020B0606030504020204" pitchFamily="34" charset="0"/>
                <a:ea typeface="Open Sans" panose="020B0606030504020204" pitchFamily="34" charset="0"/>
                <a:cs typeface="Open Sans" panose="020B0606030504020204" pitchFamily="34" charset="0"/>
              </a:defRPr>
            </a:lvl4pPr>
            <a:lvl5pPr>
              <a:defRPr sz="900">
                <a:latin typeface="Open Sans" panose="020B0606030504020204" pitchFamily="34" charset="0"/>
                <a:ea typeface="Open Sans" panose="020B0606030504020204" pitchFamily="34" charset="0"/>
                <a:cs typeface="Open Sans" panose="020B0606030504020204" pitchFamily="34" charset="0"/>
              </a:defRPr>
            </a:lvl5pPr>
          </a:lstStyle>
          <a:p>
            <a:pPr lvl="0"/>
            <a:r>
              <a:rPr lang="en-US" err="1"/>
              <a:t>Inserir</a:t>
            </a:r>
            <a:r>
              <a:rPr lang="en-US"/>
              <a:t> </a:t>
            </a:r>
            <a:r>
              <a:rPr lang="en-US" err="1"/>
              <a:t>texto</a:t>
            </a:r>
            <a:endParaRPr lang="en-US"/>
          </a:p>
        </p:txBody>
      </p:sp>
      <p:sp>
        <p:nvSpPr>
          <p:cNvPr id="22" name="Text Placeholder 51">
            <a:extLst>
              <a:ext uri="{FF2B5EF4-FFF2-40B4-BE49-F238E27FC236}">
                <a16:creationId xmlns:a16="http://schemas.microsoft.com/office/drawing/2014/main" id="{9CD49A71-C0A3-9EF8-7A8C-B476ADA1A1C0}"/>
              </a:ext>
            </a:extLst>
          </p:cNvPr>
          <p:cNvSpPr>
            <a:spLocks noGrp="1"/>
          </p:cNvSpPr>
          <p:nvPr>
            <p:ph type="body" sz="quarter" idx="16" hasCustomPrompt="1"/>
          </p:nvPr>
        </p:nvSpPr>
        <p:spPr>
          <a:xfrm>
            <a:off x="530845" y="3186913"/>
            <a:ext cx="3709317" cy="839856"/>
          </a:xfrm>
          <a:prstGeom prst="rect">
            <a:avLst/>
          </a:prstGeom>
        </p:spPr>
        <p:txBody>
          <a:bodyPr/>
          <a:lstStyle>
            <a:lvl1pPr marL="0" indent="0">
              <a:buNone/>
              <a:defRPr sz="9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900">
                <a:latin typeface="Open Sans" panose="020B0606030504020204" pitchFamily="34" charset="0"/>
                <a:ea typeface="Open Sans" panose="020B0606030504020204" pitchFamily="34" charset="0"/>
                <a:cs typeface="Open Sans" panose="020B0606030504020204" pitchFamily="34" charset="0"/>
              </a:defRPr>
            </a:lvl2pPr>
            <a:lvl3pPr>
              <a:defRPr sz="900">
                <a:latin typeface="Open Sans" panose="020B0606030504020204" pitchFamily="34" charset="0"/>
                <a:ea typeface="Open Sans" panose="020B0606030504020204" pitchFamily="34" charset="0"/>
                <a:cs typeface="Open Sans" panose="020B0606030504020204" pitchFamily="34" charset="0"/>
              </a:defRPr>
            </a:lvl3pPr>
            <a:lvl4pPr>
              <a:defRPr sz="900">
                <a:latin typeface="Open Sans" panose="020B0606030504020204" pitchFamily="34" charset="0"/>
                <a:ea typeface="Open Sans" panose="020B0606030504020204" pitchFamily="34" charset="0"/>
                <a:cs typeface="Open Sans" panose="020B0606030504020204" pitchFamily="34" charset="0"/>
              </a:defRPr>
            </a:lvl4pPr>
            <a:lvl5pPr>
              <a:defRPr sz="900">
                <a:latin typeface="Open Sans" panose="020B0606030504020204" pitchFamily="34" charset="0"/>
                <a:ea typeface="Open Sans" panose="020B0606030504020204" pitchFamily="34" charset="0"/>
                <a:cs typeface="Open Sans" panose="020B0606030504020204" pitchFamily="34" charset="0"/>
              </a:defRPr>
            </a:lvl5pPr>
          </a:lstStyle>
          <a:p>
            <a:pPr lvl="0"/>
            <a:r>
              <a:rPr lang="en-US" err="1"/>
              <a:t>Inserir</a:t>
            </a:r>
            <a:r>
              <a:rPr lang="en-US"/>
              <a:t> </a:t>
            </a:r>
            <a:r>
              <a:rPr lang="en-US" err="1"/>
              <a:t>texto</a:t>
            </a:r>
            <a:endParaRPr lang="en-US"/>
          </a:p>
        </p:txBody>
      </p:sp>
      <p:sp>
        <p:nvSpPr>
          <p:cNvPr id="23" name="Text Placeholder 51">
            <a:extLst>
              <a:ext uri="{FF2B5EF4-FFF2-40B4-BE49-F238E27FC236}">
                <a16:creationId xmlns:a16="http://schemas.microsoft.com/office/drawing/2014/main" id="{12EA25B3-009F-FE32-D4D8-504E6A98F56B}"/>
              </a:ext>
            </a:extLst>
          </p:cNvPr>
          <p:cNvSpPr>
            <a:spLocks noGrp="1"/>
          </p:cNvSpPr>
          <p:nvPr>
            <p:ph type="body" sz="quarter" idx="17" hasCustomPrompt="1"/>
          </p:nvPr>
        </p:nvSpPr>
        <p:spPr>
          <a:xfrm>
            <a:off x="5102845" y="1948048"/>
            <a:ext cx="3709317" cy="839856"/>
          </a:xfrm>
          <a:prstGeom prst="rect">
            <a:avLst/>
          </a:prstGeom>
        </p:spPr>
        <p:txBody>
          <a:bodyPr/>
          <a:lstStyle>
            <a:lvl1pPr marL="0" indent="0">
              <a:buNone/>
              <a:defRPr sz="9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900">
                <a:latin typeface="Open Sans" panose="020B0606030504020204" pitchFamily="34" charset="0"/>
                <a:ea typeface="Open Sans" panose="020B0606030504020204" pitchFamily="34" charset="0"/>
                <a:cs typeface="Open Sans" panose="020B0606030504020204" pitchFamily="34" charset="0"/>
              </a:defRPr>
            </a:lvl2pPr>
            <a:lvl3pPr>
              <a:defRPr sz="900">
                <a:latin typeface="Open Sans" panose="020B0606030504020204" pitchFamily="34" charset="0"/>
                <a:ea typeface="Open Sans" panose="020B0606030504020204" pitchFamily="34" charset="0"/>
                <a:cs typeface="Open Sans" panose="020B0606030504020204" pitchFamily="34" charset="0"/>
              </a:defRPr>
            </a:lvl3pPr>
            <a:lvl4pPr>
              <a:defRPr sz="900">
                <a:latin typeface="Open Sans" panose="020B0606030504020204" pitchFamily="34" charset="0"/>
                <a:ea typeface="Open Sans" panose="020B0606030504020204" pitchFamily="34" charset="0"/>
                <a:cs typeface="Open Sans" panose="020B0606030504020204" pitchFamily="34" charset="0"/>
              </a:defRPr>
            </a:lvl4pPr>
            <a:lvl5pPr>
              <a:defRPr sz="900">
                <a:latin typeface="Open Sans" panose="020B0606030504020204" pitchFamily="34" charset="0"/>
                <a:ea typeface="Open Sans" panose="020B0606030504020204" pitchFamily="34" charset="0"/>
                <a:cs typeface="Open Sans" panose="020B0606030504020204" pitchFamily="34" charset="0"/>
              </a:defRPr>
            </a:lvl5pPr>
          </a:lstStyle>
          <a:p>
            <a:pPr lvl="0"/>
            <a:r>
              <a:rPr lang="en-US" err="1"/>
              <a:t>Inserir</a:t>
            </a:r>
            <a:r>
              <a:rPr lang="en-US"/>
              <a:t> </a:t>
            </a:r>
            <a:r>
              <a:rPr lang="en-US" err="1"/>
              <a:t>texto</a:t>
            </a:r>
            <a:endParaRPr lang="en-US"/>
          </a:p>
        </p:txBody>
      </p:sp>
      <p:sp>
        <p:nvSpPr>
          <p:cNvPr id="24" name="Text Placeholder 51">
            <a:extLst>
              <a:ext uri="{FF2B5EF4-FFF2-40B4-BE49-F238E27FC236}">
                <a16:creationId xmlns:a16="http://schemas.microsoft.com/office/drawing/2014/main" id="{E4FDC635-FBF8-DD83-62CF-B390643D5F36}"/>
              </a:ext>
            </a:extLst>
          </p:cNvPr>
          <p:cNvSpPr>
            <a:spLocks noGrp="1"/>
          </p:cNvSpPr>
          <p:nvPr>
            <p:ph type="body" sz="quarter" idx="18" hasCustomPrompt="1"/>
          </p:nvPr>
        </p:nvSpPr>
        <p:spPr>
          <a:xfrm>
            <a:off x="5102845" y="3186913"/>
            <a:ext cx="3709317" cy="839856"/>
          </a:xfrm>
          <a:prstGeom prst="rect">
            <a:avLst/>
          </a:prstGeom>
        </p:spPr>
        <p:txBody>
          <a:bodyPr/>
          <a:lstStyle>
            <a:lvl1pPr marL="0" indent="0">
              <a:buNone/>
              <a:defRPr sz="9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900">
                <a:latin typeface="Open Sans" panose="020B0606030504020204" pitchFamily="34" charset="0"/>
                <a:ea typeface="Open Sans" panose="020B0606030504020204" pitchFamily="34" charset="0"/>
                <a:cs typeface="Open Sans" panose="020B0606030504020204" pitchFamily="34" charset="0"/>
              </a:defRPr>
            </a:lvl2pPr>
            <a:lvl3pPr>
              <a:defRPr sz="900">
                <a:latin typeface="Open Sans" panose="020B0606030504020204" pitchFamily="34" charset="0"/>
                <a:ea typeface="Open Sans" panose="020B0606030504020204" pitchFamily="34" charset="0"/>
                <a:cs typeface="Open Sans" panose="020B0606030504020204" pitchFamily="34" charset="0"/>
              </a:defRPr>
            </a:lvl3pPr>
            <a:lvl4pPr>
              <a:defRPr sz="900">
                <a:latin typeface="Open Sans" panose="020B0606030504020204" pitchFamily="34" charset="0"/>
                <a:ea typeface="Open Sans" panose="020B0606030504020204" pitchFamily="34" charset="0"/>
                <a:cs typeface="Open Sans" panose="020B0606030504020204" pitchFamily="34" charset="0"/>
              </a:defRPr>
            </a:lvl4pPr>
            <a:lvl5pPr>
              <a:defRPr sz="900">
                <a:latin typeface="Open Sans" panose="020B0606030504020204" pitchFamily="34" charset="0"/>
                <a:ea typeface="Open Sans" panose="020B0606030504020204" pitchFamily="34" charset="0"/>
                <a:cs typeface="Open Sans" panose="020B0606030504020204" pitchFamily="34" charset="0"/>
              </a:defRPr>
            </a:lvl5pPr>
          </a:lstStyle>
          <a:p>
            <a:pPr lvl="0"/>
            <a:r>
              <a:rPr lang="en-US" err="1"/>
              <a:t>Inserir</a:t>
            </a:r>
            <a:r>
              <a:rPr lang="en-US"/>
              <a:t> </a:t>
            </a:r>
            <a:r>
              <a:rPr lang="en-US" err="1"/>
              <a:t>texto</a:t>
            </a:r>
            <a:endParaRPr lang="en-US"/>
          </a:p>
        </p:txBody>
      </p:sp>
      <p:sp>
        <p:nvSpPr>
          <p:cNvPr id="5" name="Title 2">
            <a:extLst>
              <a:ext uri="{FF2B5EF4-FFF2-40B4-BE49-F238E27FC236}">
                <a16:creationId xmlns:a16="http://schemas.microsoft.com/office/drawing/2014/main" id="{DD8B8046-D438-43C6-34C4-6CE34F8C5A12}"/>
              </a:ext>
            </a:extLst>
          </p:cNvPr>
          <p:cNvSpPr>
            <a:spLocks noGrp="1"/>
          </p:cNvSpPr>
          <p:nvPr>
            <p:ph type="title" hasCustomPrompt="1"/>
          </p:nvPr>
        </p:nvSpPr>
        <p:spPr>
          <a:xfrm>
            <a:off x="438149" y="265261"/>
            <a:ext cx="3743717" cy="875142"/>
          </a:xfrm>
          <a:prstGeom prst="rect">
            <a:avLst/>
          </a:prstGeom>
        </p:spPr>
        <p:txBody>
          <a:bodyPr/>
          <a:lstStyle>
            <a:lvl1pPr>
              <a:defRPr lang="pt-PT" sz="2700">
                <a:solidFill>
                  <a:schemeClr val="bg1"/>
                </a:solidFill>
                <a:latin typeface="Playfair Display Black Italic" panose="00000A00000000000000" pitchFamily="50" charset="0"/>
                <a:ea typeface="+mn-ea"/>
                <a:cs typeface="+mn-cs"/>
              </a:defRPr>
            </a:lvl1pPr>
          </a:lstStyle>
          <a:p>
            <a:pPr lvl="0"/>
            <a:r>
              <a:rPr lang="en-US" err="1"/>
              <a:t>Inserir</a:t>
            </a:r>
            <a:r>
              <a:rPr lang="en-US"/>
              <a:t> </a:t>
            </a:r>
            <a:r>
              <a:rPr lang="en-US" err="1"/>
              <a:t>frase</a:t>
            </a:r>
            <a:r>
              <a:rPr lang="en-US"/>
              <a:t> </a:t>
            </a:r>
            <a:br>
              <a:rPr lang="en-US"/>
            </a:br>
            <a:r>
              <a:rPr lang="en-US"/>
              <a:t>de </a:t>
            </a:r>
            <a:r>
              <a:rPr lang="en-US" err="1"/>
              <a:t>destaque</a:t>
            </a:r>
            <a:endParaRPr lang="en-US"/>
          </a:p>
        </p:txBody>
      </p:sp>
    </p:spTree>
    <p:extLst>
      <p:ext uri="{BB962C8B-B14F-4D97-AF65-F5344CB8AC3E}">
        <p14:creationId xmlns:p14="http://schemas.microsoft.com/office/powerpoint/2010/main" val="48491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1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5" name="Google Shape;15;p1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1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1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2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2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2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2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2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2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3" r:id="rId11"/>
    <p:sldLayoutId id="214748366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
          <p:cNvSpPr txBox="1"/>
          <p:nvPr/>
        </p:nvSpPr>
        <p:spPr>
          <a:xfrm>
            <a:off x="311700" y="3153075"/>
            <a:ext cx="8520600" cy="440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pt-PT" sz="1800" b="0" i="0" u="none" strike="noStrike" cap="none" dirty="0">
                <a:solidFill>
                  <a:srgbClr val="000000"/>
                </a:solidFill>
                <a:latin typeface="Roboto"/>
                <a:ea typeface="Roboto"/>
                <a:cs typeface="Roboto"/>
                <a:sym typeface="Roboto"/>
              </a:rPr>
              <a:t>Data </a:t>
            </a:r>
            <a:r>
              <a:rPr lang="pt-PT" sz="1800" b="0" i="0" u="none" strike="noStrike" cap="none" dirty="0" err="1">
                <a:solidFill>
                  <a:srgbClr val="000000"/>
                </a:solidFill>
                <a:latin typeface="Roboto"/>
                <a:ea typeface="Roboto"/>
                <a:cs typeface="Roboto"/>
                <a:sym typeface="Roboto"/>
              </a:rPr>
              <a:t>Science</a:t>
            </a:r>
            <a:r>
              <a:rPr lang="pt-PT" sz="1800" b="0" i="0" u="none" strike="noStrike" cap="none" dirty="0">
                <a:solidFill>
                  <a:srgbClr val="000000"/>
                </a:solidFill>
                <a:latin typeface="Roboto"/>
                <a:ea typeface="Roboto"/>
                <a:cs typeface="Roboto"/>
                <a:sym typeface="Roboto"/>
              </a:rPr>
              <a:t> </a:t>
            </a:r>
            <a:r>
              <a:rPr lang="pt-PT" sz="1800" b="0" i="0" u="none" strike="noStrike" cap="none" dirty="0" err="1">
                <a:solidFill>
                  <a:srgbClr val="000000"/>
                </a:solidFill>
                <a:latin typeface="Roboto"/>
                <a:ea typeface="Roboto"/>
                <a:cs typeface="Roboto"/>
                <a:sym typeface="Roboto"/>
              </a:rPr>
              <a:t>and</a:t>
            </a:r>
            <a:r>
              <a:rPr lang="pt-PT" sz="1800" b="0" i="0" u="none" strike="noStrike" cap="none" dirty="0">
                <a:solidFill>
                  <a:srgbClr val="000000"/>
                </a:solidFill>
                <a:latin typeface="Roboto"/>
                <a:ea typeface="Roboto"/>
                <a:cs typeface="Roboto"/>
                <a:sym typeface="Roboto"/>
              </a:rPr>
              <a:t> </a:t>
            </a:r>
            <a:r>
              <a:rPr lang="pt-PT" sz="1800" b="0" i="0" u="none" strike="noStrike" cap="none" dirty="0" err="1">
                <a:solidFill>
                  <a:srgbClr val="000000"/>
                </a:solidFill>
                <a:latin typeface="Roboto"/>
                <a:ea typeface="Roboto"/>
                <a:cs typeface="Roboto"/>
                <a:sym typeface="Roboto"/>
              </a:rPr>
              <a:t>Machine</a:t>
            </a:r>
            <a:r>
              <a:rPr lang="pt-PT" sz="1800" b="0" i="0" u="none" strike="noStrike" cap="none" dirty="0">
                <a:solidFill>
                  <a:srgbClr val="000000"/>
                </a:solidFill>
                <a:latin typeface="Roboto"/>
                <a:ea typeface="Roboto"/>
                <a:cs typeface="Roboto"/>
                <a:sym typeface="Roboto"/>
              </a:rPr>
              <a:t> </a:t>
            </a:r>
            <a:r>
              <a:rPr lang="pt-PT" sz="1800" b="0" i="0" u="none" strike="noStrike" cap="none" dirty="0" err="1">
                <a:solidFill>
                  <a:srgbClr val="000000"/>
                </a:solidFill>
                <a:latin typeface="Roboto"/>
                <a:ea typeface="Roboto"/>
                <a:cs typeface="Roboto"/>
                <a:sym typeface="Roboto"/>
              </a:rPr>
              <a:t>Learning</a:t>
            </a:r>
            <a:endParaRPr sz="1800" b="0" i="0" u="none" strike="noStrike" cap="none" dirty="0">
              <a:solidFill>
                <a:srgbClr val="000000"/>
              </a:solidFill>
              <a:latin typeface="Roboto"/>
              <a:ea typeface="Roboto"/>
              <a:cs typeface="Roboto"/>
              <a:sym typeface="Roboto"/>
            </a:endParaRPr>
          </a:p>
        </p:txBody>
      </p:sp>
      <p:sp>
        <p:nvSpPr>
          <p:cNvPr id="55" name="Google Shape;55;p1"/>
          <p:cNvSpPr txBox="1"/>
          <p:nvPr/>
        </p:nvSpPr>
        <p:spPr>
          <a:xfrm>
            <a:off x="311700" y="3560975"/>
            <a:ext cx="8520600" cy="341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dirty="0">
                <a:solidFill>
                  <a:srgbClr val="595959"/>
                </a:solidFill>
                <a:latin typeface="Roboto"/>
                <a:ea typeface="Roboto"/>
                <a:cs typeface="Roboto"/>
                <a:sym typeface="Roboto"/>
              </a:rPr>
              <a:t>Generative AI </a:t>
            </a:r>
            <a:r>
              <a:rPr lang="en" dirty="0">
                <a:solidFill>
                  <a:srgbClr val="595959"/>
                </a:solidFill>
                <a:latin typeface="Roboto"/>
                <a:ea typeface="Roboto"/>
                <a:cs typeface="Roboto"/>
                <a:sym typeface="Roboto"/>
              </a:rPr>
              <a:t>Final</a:t>
            </a:r>
            <a:endParaRPr sz="1400" b="0" i="0" u="none" strike="noStrike" cap="none" dirty="0">
              <a:solidFill>
                <a:srgbClr val="595959"/>
              </a:solidFill>
              <a:latin typeface="Roboto"/>
              <a:ea typeface="Roboto"/>
              <a:cs typeface="Roboto"/>
              <a:sym typeface="Roboto"/>
            </a:endParaRPr>
          </a:p>
        </p:txBody>
      </p:sp>
      <p:pic>
        <p:nvPicPr>
          <p:cNvPr id="56" name="Google Shape;56;p1"/>
          <p:cNvPicPr preferRelativeResize="0"/>
          <p:nvPr/>
        </p:nvPicPr>
        <p:blipFill rotWithShape="1">
          <a:blip r:embed="rId4">
            <a:alphaModFix/>
          </a:blip>
          <a:srcRect/>
          <a:stretch/>
        </p:blipFill>
        <p:spPr>
          <a:xfrm>
            <a:off x="3786563" y="1393225"/>
            <a:ext cx="1570875" cy="1570875"/>
          </a:xfrm>
          <a:prstGeom prst="rect">
            <a:avLst/>
          </a:prstGeom>
          <a:noFill/>
          <a:ln>
            <a:noFill/>
          </a:ln>
        </p:spPr>
      </p:pic>
      <p:pic>
        <p:nvPicPr>
          <p:cNvPr id="57" name="Google Shape;57;p1"/>
          <p:cNvPicPr preferRelativeResize="0"/>
          <p:nvPr/>
        </p:nvPicPr>
        <p:blipFill rotWithShape="1">
          <a:blip r:embed="rId5">
            <a:alphaModFix/>
          </a:blip>
          <a:srcRect/>
          <a:stretch/>
        </p:blipFill>
        <p:spPr>
          <a:xfrm>
            <a:off x="7200904" y="72862"/>
            <a:ext cx="2599849" cy="2803224"/>
          </a:xfrm>
          <a:prstGeom prst="rect">
            <a:avLst/>
          </a:prstGeom>
          <a:noFill/>
          <a:ln>
            <a:noFill/>
          </a:ln>
        </p:spPr>
      </p:pic>
      <p:pic>
        <p:nvPicPr>
          <p:cNvPr id="58" name="Google Shape;58;p1"/>
          <p:cNvPicPr preferRelativeResize="0"/>
          <p:nvPr/>
        </p:nvPicPr>
        <p:blipFill rotWithShape="1">
          <a:blip r:embed="rId5">
            <a:alphaModFix/>
          </a:blip>
          <a:srcRect/>
          <a:stretch/>
        </p:blipFill>
        <p:spPr>
          <a:xfrm>
            <a:off x="-732950" y="3742975"/>
            <a:ext cx="2599849" cy="28032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B7A82-37BE-967C-3789-921078F8C48A}"/>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ED69D5B8-D745-F9AB-5BA2-E60CDAC52039}"/>
              </a:ext>
            </a:extLst>
          </p:cNvPr>
          <p:cNvSpPr txBox="1"/>
          <p:nvPr/>
        </p:nvSpPr>
        <p:spPr>
          <a:xfrm>
            <a:off x="869268" y="2154300"/>
            <a:ext cx="3286333" cy="654603"/>
          </a:xfrm>
          <a:prstGeom prst="rect">
            <a:avLst/>
          </a:prstGeom>
        </p:spPr>
        <p:txBody>
          <a:bodyPr lIns="0" tIns="0" rIns="0" bIns="0" rtlCol="0" anchor="t">
            <a:spAutoFit/>
          </a:bodyPr>
          <a:lstStyle>
            <a:defPPr marR="0" lvl="0" algn="l" rtl="0">
              <a:lnSpc>
                <a:spcPct val="100000"/>
              </a:lnSpc>
              <a:spcBef>
                <a:spcPts val="0"/>
              </a:spcBef>
              <a:spcAft>
                <a:spcPts val="0"/>
              </a:spcAft>
            </a:defPPr>
            <a:lvl1pPr>
              <a:lnSpc>
                <a:spcPts val="2646"/>
              </a:lnSpc>
              <a:defRPr sz="2100">
                <a:solidFill>
                  <a:srgbClr val="033F85"/>
                </a:solidFill>
                <a:latin typeface="Open Sans Bold"/>
                <a:ea typeface="Open Sans Bold"/>
                <a:cs typeface="Open Sans Bold"/>
              </a:defRPr>
            </a:lvl1pPr>
          </a:lstStyle>
          <a:p>
            <a:r>
              <a:rPr lang="en-US" dirty="0">
                <a:sym typeface="Open Sans Bold"/>
              </a:rPr>
              <a:t>Tech project management methodologies</a:t>
            </a:r>
          </a:p>
        </p:txBody>
      </p:sp>
      <p:grpSp>
        <p:nvGrpSpPr>
          <p:cNvPr id="9" name="Group 9">
            <a:extLst>
              <a:ext uri="{FF2B5EF4-FFF2-40B4-BE49-F238E27FC236}">
                <a16:creationId xmlns:a16="http://schemas.microsoft.com/office/drawing/2014/main" id="{5166842B-113C-2604-5FC3-D00DC3E9B2A5}"/>
              </a:ext>
            </a:extLst>
          </p:cNvPr>
          <p:cNvGrpSpPr>
            <a:grpSpLocks noChangeAspect="1"/>
          </p:cNvGrpSpPr>
          <p:nvPr/>
        </p:nvGrpSpPr>
        <p:grpSpPr>
          <a:xfrm>
            <a:off x="4482484" y="2573100"/>
            <a:ext cx="3863154" cy="2119254"/>
            <a:chOff x="0" y="0"/>
            <a:chExt cx="5908040" cy="3241040"/>
          </a:xfrm>
        </p:grpSpPr>
        <p:sp>
          <p:nvSpPr>
            <p:cNvPr id="10" name="Freeform 10">
              <a:extLst>
                <a:ext uri="{FF2B5EF4-FFF2-40B4-BE49-F238E27FC236}">
                  <a16:creationId xmlns:a16="http://schemas.microsoft.com/office/drawing/2014/main" id="{4FC3A57E-C26B-ED67-BEB5-4078EACCE109}"/>
                </a:ext>
              </a:extLst>
            </p:cNvPr>
            <p:cNvSpPr/>
            <p:nvPr/>
          </p:nvSpPr>
          <p:spPr>
            <a:xfrm>
              <a:off x="10160" y="12700"/>
              <a:ext cx="5895340" cy="186690"/>
            </a:xfrm>
            <a:custGeom>
              <a:avLst/>
              <a:gdLst/>
              <a:ahLst/>
              <a:cxnLst/>
              <a:rect l="l" t="t" r="r" b="b"/>
              <a:pathLst>
                <a:path w="5895340" h="186690">
                  <a:moveTo>
                    <a:pt x="0" y="186690"/>
                  </a:moveTo>
                  <a:lnTo>
                    <a:pt x="0" y="127000"/>
                  </a:lnTo>
                  <a:cubicBezTo>
                    <a:pt x="0" y="57150"/>
                    <a:pt x="57150" y="0"/>
                    <a:pt x="127000" y="0"/>
                  </a:cubicBezTo>
                  <a:lnTo>
                    <a:pt x="5768340" y="0"/>
                  </a:lnTo>
                  <a:cubicBezTo>
                    <a:pt x="5838190" y="0"/>
                    <a:pt x="5895340" y="57150"/>
                    <a:pt x="5895340" y="127000"/>
                  </a:cubicBezTo>
                  <a:lnTo>
                    <a:pt x="5895340" y="186690"/>
                  </a:lnTo>
                  <a:cubicBezTo>
                    <a:pt x="5895340" y="186690"/>
                    <a:pt x="0" y="186690"/>
                    <a:pt x="0" y="186690"/>
                  </a:cubicBezTo>
                  <a:close/>
                </a:path>
              </a:pathLst>
            </a:custGeom>
            <a:gradFill rotWithShape="1">
              <a:gsLst>
                <a:gs pos="0">
                  <a:srgbClr val="0094C2">
                    <a:alpha val="100000"/>
                  </a:srgbClr>
                </a:gs>
                <a:gs pos="100000">
                  <a:srgbClr val="043F85">
                    <a:alpha val="100000"/>
                  </a:srgbClr>
                </a:gs>
              </a:gsLst>
              <a:lin ang="2700000"/>
            </a:gradFill>
          </p:spPr>
          <p:txBody>
            <a:bodyPr/>
            <a:lstStyle/>
            <a:p>
              <a:endParaRPr lang="en-PT" sz="70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1" name="Freeform 11" descr="waterfall-model">
              <a:extLst>
                <a:ext uri="{FF2B5EF4-FFF2-40B4-BE49-F238E27FC236}">
                  <a16:creationId xmlns:a16="http://schemas.microsoft.com/office/drawing/2014/main" id="{D84EF483-8862-5ADF-026A-B9E6F650F93F}"/>
                </a:ext>
              </a:extLst>
            </p:cNvPr>
            <p:cNvSpPr/>
            <p:nvPr/>
          </p:nvSpPr>
          <p:spPr>
            <a:xfrm>
              <a:off x="6350" y="193040"/>
              <a:ext cx="5895340" cy="3041650"/>
            </a:xfrm>
            <a:custGeom>
              <a:avLst/>
              <a:gdLst/>
              <a:ahLst/>
              <a:cxnLst/>
              <a:rect l="l" t="t" r="r" b="b"/>
              <a:pathLst>
                <a:path w="5895340" h="3041650">
                  <a:moveTo>
                    <a:pt x="5768340" y="3041650"/>
                  </a:moveTo>
                  <a:lnTo>
                    <a:pt x="127000" y="3041650"/>
                  </a:lnTo>
                  <a:cubicBezTo>
                    <a:pt x="57150" y="3041650"/>
                    <a:pt x="0" y="2984500"/>
                    <a:pt x="0" y="2914650"/>
                  </a:cubicBezTo>
                  <a:lnTo>
                    <a:pt x="0" y="0"/>
                  </a:lnTo>
                  <a:lnTo>
                    <a:pt x="5895340" y="0"/>
                  </a:lnTo>
                  <a:lnTo>
                    <a:pt x="5895340" y="2914650"/>
                  </a:lnTo>
                  <a:cubicBezTo>
                    <a:pt x="5895340" y="2985770"/>
                    <a:pt x="5838190" y="3041650"/>
                    <a:pt x="5768340" y="3041650"/>
                  </a:cubicBezTo>
                  <a:close/>
                </a:path>
              </a:pathLst>
            </a:custGeom>
            <a:blipFill>
              <a:blip r:embed="rId2"/>
              <a:stretch>
                <a:fillRect t="-4360" b="-4360"/>
              </a:stretch>
            </a:blipFill>
          </p:spPr>
          <p:txBody>
            <a:bodyPr/>
            <a:lstStyle/>
            <a:p>
              <a:endParaRPr lang="en-PT" sz="70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2" name="Freeform 12">
              <a:extLst>
                <a:ext uri="{FF2B5EF4-FFF2-40B4-BE49-F238E27FC236}">
                  <a16:creationId xmlns:a16="http://schemas.microsoft.com/office/drawing/2014/main" id="{D00AEE85-F91F-AAB9-655D-93E3296AF8B0}"/>
                </a:ext>
              </a:extLst>
            </p:cNvPr>
            <p:cNvSpPr/>
            <p:nvPr/>
          </p:nvSpPr>
          <p:spPr>
            <a:xfrm>
              <a:off x="0" y="0"/>
              <a:ext cx="5908040" cy="3241040"/>
            </a:xfrm>
            <a:custGeom>
              <a:avLst/>
              <a:gdLst/>
              <a:ahLst/>
              <a:cxnLst/>
              <a:rect l="l" t="t" r="r" b="b"/>
              <a:pathLst>
                <a:path w="5908040" h="3241040">
                  <a:moveTo>
                    <a:pt x="5774690" y="0"/>
                  </a:moveTo>
                  <a:lnTo>
                    <a:pt x="133350" y="0"/>
                  </a:lnTo>
                  <a:cubicBezTo>
                    <a:pt x="59690" y="0"/>
                    <a:pt x="0" y="59690"/>
                    <a:pt x="0" y="133350"/>
                  </a:cubicBezTo>
                  <a:lnTo>
                    <a:pt x="0" y="3107690"/>
                  </a:lnTo>
                  <a:cubicBezTo>
                    <a:pt x="0" y="3181350"/>
                    <a:pt x="59690" y="3241040"/>
                    <a:pt x="133350" y="3241040"/>
                  </a:cubicBezTo>
                  <a:lnTo>
                    <a:pt x="5774690" y="3241040"/>
                  </a:lnTo>
                  <a:cubicBezTo>
                    <a:pt x="5848350" y="3241040"/>
                    <a:pt x="5908040" y="3181350"/>
                    <a:pt x="5908040" y="3107690"/>
                  </a:cubicBezTo>
                  <a:lnTo>
                    <a:pt x="5908040" y="133350"/>
                  </a:lnTo>
                  <a:cubicBezTo>
                    <a:pt x="5908040" y="59690"/>
                    <a:pt x="5848350" y="0"/>
                    <a:pt x="5774690" y="0"/>
                  </a:cubicBezTo>
                  <a:close/>
                  <a:moveTo>
                    <a:pt x="5895340" y="3107690"/>
                  </a:moveTo>
                  <a:cubicBezTo>
                    <a:pt x="5895340" y="3175000"/>
                    <a:pt x="5842000" y="3228340"/>
                    <a:pt x="5774690" y="3228340"/>
                  </a:cubicBezTo>
                  <a:lnTo>
                    <a:pt x="133350" y="3228340"/>
                  </a:lnTo>
                  <a:cubicBezTo>
                    <a:pt x="67310" y="3228340"/>
                    <a:pt x="12700" y="3173730"/>
                    <a:pt x="12700" y="3107690"/>
                  </a:cubicBezTo>
                  <a:lnTo>
                    <a:pt x="12700" y="199390"/>
                  </a:lnTo>
                  <a:lnTo>
                    <a:pt x="5895340" y="199390"/>
                  </a:lnTo>
                  <a:lnTo>
                    <a:pt x="5895340" y="3107690"/>
                  </a:lnTo>
                  <a:close/>
                  <a:moveTo>
                    <a:pt x="5895340" y="186690"/>
                  </a:moveTo>
                  <a:lnTo>
                    <a:pt x="12700" y="186690"/>
                  </a:lnTo>
                  <a:lnTo>
                    <a:pt x="12700" y="133350"/>
                  </a:lnTo>
                  <a:cubicBezTo>
                    <a:pt x="12700" y="67310"/>
                    <a:pt x="67310" y="12700"/>
                    <a:pt x="133350" y="12700"/>
                  </a:cubicBezTo>
                  <a:lnTo>
                    <a:pt x="5774690" y="12700"/>
                  </a:lnTo>
                  <a:cubicBezTo>
                    <a:pt x="5840730" y="12700"/>
                    <a:pt x="5895340" y="67310"/>
                    <a:pt x="5895340" y="133350"/>
                  </a:cubicBezTo>
                  <a:lnTo>
                    <a:pt x="5895340" y="186690"/>
                  </a:lnTo>
                  <a:close/>
                </a:path>
              </a:pathLst>
            </a:custGeom>
            <a:gradFill rotWithShape="1">
              <a:gsLst>
                <a:gs pos="0">
                  <a:srgbClr val="0094C2">
                    <a:alpha val="100000"/>
                  </a:srgbClr>
                </a:gs>
                <a:gs pos="100000">
                  <a:srgbClr val="043F85">
                    <a:alpha val="100000"/>
                  </a:srgbClr>
                </a:gs>
              </a:gsLst>
              <a:lin ang="2700000"/>
            </a:gradFill>
          </p:spPr>
          <p:txBody>
            <a:bodyPr/>
            <a:lstStyle/>
            <a:p>
              <a:endParaRPr lang="en-PT" sz="70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3" name="Freeform 13">
              <a:extLst>
                <a:ext uri="{FF2B5EF4-FFF2-40B4-BE49-F238E27FC236}">
                  <a16:creationId xmlns:a16="http://schemas.microsoft.com/office/drawing/2014/main" id="{821E9BDD-9EE1-2047-55B1-92B282A8C25B}"/>
                </a:ext>
              </a:extLst>
            </p:cNvPr>
            <p:cNvSpPr/>
            <p:nvPr/>
          </p:nvSpPr>
          <p:spPr>
            <a:xfrm>
              <a:off x="149860" y="73660"/>
              <a:ext cx="299720" cy="63500"/>
            </a:xfrm>
            <a:custGeom>
              <a:avLst/>
              <a:gdLst/>
              <a:ahLst/>
              <a:cxnLst/>
              <a:rect l="l" t="t" r="r" b="b"/>
              <a:pathLst>
                <a:path w="299720" h="63500">
                  <a:moveTo>
                    <a:pt x="118110" y="0"/>
                  </a:moveTo>
                  <a:lnTo>
                    <a:pt x="181610" y="0"/>
                  </a:lnTo>
                  <a:lnTo>
                    <a:pt x="181610" y="63500"/>
                  </a:lnTo>
                  <a:lnTo>
                    <a:pt x="118110" y="63500"/>
                  </a:lnTo>
                  <a:lnTo>
                    <a:pt x="118110" y="0"/>
                  </a:lnTo>
                  <a:close/>
                  <a:moveTo>
                    <a:pt x="31750" y="0"/>
                  </a:moveTo>
                  <a:cubicBezTo>
                    <a:pt x="49530" y="0"/>
                    <a:pt x="63500" y="13970"/>
                    <a:pt x="63500" y="31750"/>
                  </a:cubicBezTo>
                  <a:cubicBezTo>
                    <a:pt x="63500" y="49530"/>
                    <a:pt x="49530" y="63500"/>
                    <a:pt x="31750" y="63500"/>
                  </a:cubicBezTo>
                  <a:cubicBezTo>
                    <a:pt x="13970" y="63500"/>
                    <a:pt x="0" y="49530"/>
                    <a:pt x="0" y="31750"/>
                  </a:cubicBezTo>
                  <a:cubicBezTo>
                    <a:pt x="0" y="13970"/>
                    <a:pt x="13970" y="0"/>
                    <a:pt x="31750" y="0"/>
                  </a:cubicBezTo>
                  <a:close/>
                  <a:moveTo>
                    <a:pt x="267970" y="0"/>
                  </a:moveTo>
                  <a:lnTo>
                    <a:pt x="236220" y="63500"/>
                  </a:lnTo>
                  <a:lnTo>
                    <a:pt x="299720" y="63500"/>
                  </a:lnTo>
                  <a:lnTo>
                    <a:pt x="267970" y="0"/>
                  </a:lnTo>
                  <a:close/>
                </a:path>
              </a:pathLst>
            </a:custGeom>
            <a:solidFill>
              <a:srgbClr val="008FBC"/>
            </a:solidFill>
          </p:spPr>
          <p:txBody>
            <a:bodyPr/>
            <a:lstStyle/>
            <a:p>
              <a:endParaRPr lang="en-PT" sz="70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4" name="Freeform 14">
              <a:extLst>
                <a:ext uri="{FF2B5EF4-FFF2-40B4-BE49-F238E27FC236}">
                  <a16:creationId xmlns:a16="http://schemas.microsoft.com/office/drawing/2014/main" id="{D0F22341-EFD1-1726-1752-FEA1099CA395}"/>
                </a:ext>
              </a:extLst>
            </p:cNvPr>
            <p:cNvSpPr/>
            <p:nvPr/>
          </p:nvSpPr>
          <p:spPr>
            <a:xfrm>
              <a:off x="591820" y="88900"/>
              <a:ext cx="5175250" cy="33020"/>
            </a:xfrm>
            <a:custGeom>
              <a:avLst/>
              <a:gdLst/>
              <a:ahLst/>
              <a:cxnLst/>
              <a:rect l="l" t="t" r="r" b="b"/>
              <a:pathLst>
                <a:path w="5175250" h="33020">
                  <a:moveTo>
                    <a:pt x="5158740" y="33020"/>
                  </a:moveTo>
                  <a:lnTo>
                    <a:pt x="16510" y="33020"/>
                  </a:lnTo>
                  <a:cubicBezTo>
                    <a:pt x="7620" y="33020"/>
                    <a:pt x="0" y="25400"/>
                    <a:pt x="0" y="16510"/>
                  </a:cubicBezTo>
                  <a:lnTo>
                    <a:pt x="0" y="16510"/>
                  </a:lnTo>
                  <a:cubicBezTo>
                    <a:pt x="0" y="7620"/>
                    <a:pt x="7620" y="0"/>
                    <a:pt x="16510" y="0"/>
                  </a:cubicBezTo>
                  <a:lnTo>
                    <a:pt x="5158740" y="0"/>
                  </a:lnTo>
                  <a:cubicBezTo>
                    <a:pt x="5167630" y="0"/>
                    <a:pt x="5175250" y="7620"/>
                    <a:pt x="5175250" y="16510"/>
                  </a:cubicBezTo>
                  <a:lnTo>
                    <a:pt x="5175250" y="16510"/>
                  </a:lnTo>
                  <a:cubicBezTo>
                    <a:pt x="5173980" y="25400"/>
                    <a:pt x="5167630" y="33020"/>
                    <a:pt x="5158740" y="33020"/>
                  </a:cubicBezTo>
                  <a:close/>
                </a:path>
              </a:pathLst>
            </a:custGeom>
            <a:solidFill>
              <a:srgbClr val="FFFFFF"/>
            </a:solidFill>
          </p:spPr>
          <p:txBody>
            <a:bodyPr/>
            <a:lstStyle/>
            <a:p>
              <a:endParaRPr lang="en-PT" sz="700">
                <a:solidFill>
                  <a:schemeClr val="tx1"/>
                </a:solidFill>
                <a:latin typeface="Lato" panose="020F0502020204030203" pitchFamily="34" charset="0"/>
                <a:ea typeface="Lato" panose="020F0502020204030203" pitchFamily="34" charset="0"/>
                <a:cs typeface="Lato" panose="020F0502020204030203" pitchFamily="34" charset="0"/>
              </a:endParaRPr>
            </a:p>
          </p:txBody>
        </p:sp>
      </p:grpSp>
      <p:sp>
        <p:nvSpPr>
          <p:cNvPr id="15" name="TextBox 15">
            <a:extLst>
              <a:ext uri="{FF2B5EF4-FFF2-40B4-BE49-F238E27FC236}">
                <a16:creationId xmlns:a16="http://schemas.microsoft.com/office/drawing/2014/main" id="{006089BE-F7B0-E9C8-8613-9097D5CFEA12}"/>
              </a:ext>
            </a:extLst>
          </p:cNvPr>
          <p:cNvSpPr txBox="1"/>
          <p:nvPr/>
        </p:nvSpPr>
        <p:spPr>
          <a:xfrm>
            <a:off x="8745498" y="4801167"/>
            <a:ext cx="190335" cy="102592"/>
          </a:xfrm>
          <a:prstGeom prst="rect">
            <a:avLst/>
          </a:prstGeom>
        </p:spPr>
        <p:txBody>
          <a:bodyPr lIns="0" tIns="0" rIns="0" bIns="0" rtlCol="0" anchor="t">
            <a:spAutoFit/>
          </a:bodyPr>
          <a:lstStyle/>
          <a:p>
            <a:pPr algn="r">
              <a:lnSpc>
                <a:spcPts val="810"/>
              </a:lnSpc>
            </a:pPr>
            <a:r>
              <a:rPr lang="en-US" sz="675" dirty="0">
                <a:solidFill>
                  <a:schemeClr val="tx1"/>
                </a:solidFill>
                <a:latin typeface="Lato" panose="020F0502020204030203" pitchFamily="34" charset="0"/>
                <a:ea typeface="Lato" panose="020F0502020204030203" pitchFamily="34" charset="0"/>
                <a:cs typeface="Lato" panose="020F0502020204030203" pitchFamily="34" charset="0"/>
                <a:sym typeface="Open Sans Bold"/>
              </a:rPr>
              <a:t>8</a:t>
            </a:r>
          </a:p>
        </p:txBody>
      </p:sp>
      <p:grpSp>
        <p:nvGrpSpPr>
          <p:cNvPr id="17" name="Group 17">
            <a:extLst>
              <a:ext uri="{FF2B5EF4-FFF2-40B4-BE49-F238E27FC236}">
                <a16:creationId xmlns:a16="http://schemas.microsoft.com/office/drawing/2014/main" id="{24B3107F-7569-45A2-7B67-9CFA538ED750}"/>
              </a:ext>
            </a:extLst>
          </p:cNvPr>
          <p:cNvGrpSpPr>
            <a:grpSpLocks noChangeAspect="1"/>
          </p:cNvGrpSpPr>
          <p:nvPr/>
        </p:nvGrpSpPr>
        <p:grpSpPr>
          <a:xfrm>
            <a:off x="4489127" y="407342"/>
            <a:ext cx="3863154" cy="2119254"/>
            <a:chOff x="0" y="0"/>
            <a:chExt cx="5908040" cy="3241040"/>
          </a:xfrm>
        </p:grpSpPr>
        <p:sp>
          <p:nvSpPr>
            <p:cNvPr id="18" name="Freeform 18">
              <a:extLst>
                <a:ext uri="{FF2B5EF4-FFF2-40B4-BE49-F238E27FC236}">
                  <a16:creationId xmlns:a16="http://schemas.microsoft.com/office/drawing/2014/main" id="{69EA9308-BAF5-A3AF-9C06-EE3008487C36}"/>
                </a:ext>
              </a:extLst>
            </p:cNvPr>
            <p:cNvSpPr/>
            <p:nvPr/>
          </p:nvSpPr>
          <p:spPr>
            <a:xfrm>
              <a:off x="10160" y="12700"/>
              <a:ext cx="5895340" cy="186690"/>
            </a:xfrm>
            <a:custGeom>
              <a:avLst/>
              <a:gdLst/>
              <a:ahLst/>
              <a:cxnLst/>
              <a:rect l="l" t="t" r="r" b="b"/>
              <a:pathLst>
                <a:path w="5895340" h="186690">
                  <a:moveTo>
                    <a:pt x="0" y="186690"/>
                  </a:moveTo>
                  <a:lnTo>
                    <a:pt x="0" y="127000"/>
                  </a:lnTo>
                  <a:cubicBezTo>
                    <a:pt x="0" y="57150"/>
                    <a:pt x="57150" y="0"/>
                    <a:pt x="127000" y="0"/>
                  </a:cubicBezTo>
                  <a:lnTo>
                    <a:pt x="5768340" y="0"/>
                  </a:lnTo>
                  <a:cubicBezTo>
                    <a:pt x="5838190" y="0"/>
                    <a:pt x="5895340" y="57150"/>
                    <a:pt x="5895340" y="127000"/>
                  </a:cubicBezTo>
                  <a:lnTo>
                    <a:pt x="5895340" y="186690"/>
                  </a:lnTo>
                  <a:cubicBezTo>
                    <a:pt x="5895340" y="186690"/>
                    <a:pt x="0" y="186690"/>
                    <a:pt x="0" y="186690"/>
                  </a:cubicBezTo>
                  <a:close/>
                </a:path>
              </a:pathLst>
            </a:custGeom>
            <a:gradFill rotWithShape="1">
              <a:gsLst>
                <a:gs pos="0">
                  <a:srgbClr val="0094C2">
                    <a:alpha val="100000"/>
                  </a:srgbClr>
                </a:gs>
                <a:gs pos="100000">
                  <a:srgbClr val="043F85">
                    <a:alpha val="100000"/>
                  </a:srgbClr>
                </a:gs>
              </a:gsLst>
              <a:lin ang="2700000"/>
            </a:gradFill>
          </p:spPr>
          <p:txBody>
            <a:bodyPr/>
            <a:lstStyle/>
            <a:p>
              <a:endParaRPr lang="en-PT" sz="70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9" name="Freeform 19" descr="scrum-agile-model">
              <a:extLst>
                <a:ext uri="{FF2B5EF4-FFF2-40B4-BE49-F238E27FC236}">
                  <a16:creationId xmlns:a16="http://schemas.microsoft.com/office/drawing/2014/main" id="{C3047309-BC5B-C506-856F-B8B42BA1D15F}"/>
                </a:ext>
              </a:extLst>
            </p:cNvPr>
            <p:cNvSpPr/>
            <p:nvPr/>
          </p:nvSpPr>
          <p:spPr>
            <a:xfrm>
              <a:off x="6350" y="193040"/>
              <a:ext cx="5895340" cy="3041650"/>
            </a:xfrm>
            <a:custGeom>
              <a:avLst/>
              <a:gdLst/>
              <a:ahLst/>
              <a:cxnLst/>
              <a:rect l="l" t="t" r="r" b="b"/>
              <a:pathLst>
                <a:path w="5895340" h="3041650">
                  <a:moveTo>
                    <a:pt x="5768340" y="3041650"/>
                  </a:moveTo>
                  <a:lnTo>
                    <a:pt x="127000" y="3041650"/>
                  </a:lnTo>
                  <a:cubicBezTo>
                    <a:pt x="57150" y="3041650"/>
                    <a:pt x="0" y="2984500"/>
                    <a:pt x="0" y="2914650"/>
                  </a:cubicBezTo>
                  <a:lnTo>
                    <a:pt x="0" y="0"/>
                  </a:lnTo>
                  <a:lnTo>
                    <a:pt x="5895340" y="0"/>
                  </a:lnTo>
                  <a:lnTo>
                    <a:pt x="5895340" y="2914650"/>
                  </a:lnTo>
                  <a:cubicBezTo>
                    <a:pt x="5895340" y="2985770"/>
                    <a:pt x="5838190" y="3041650"/>
                    <a:pt x="5768340" y="3041650"/>
                  </a:cubicBezTo>
                  <a:close/>
                </a:path>
              </a:pathLst>
            </a:custGeom>
            <a:blipFill>
              <a:blip r:embed="rId3"/>
              <a:stretch>
                <a:fillRect t="-4360" b="-4360"/>
              </a:stretch>
            </a:blipFill>
          </p:spPr>
          <p:txBody>
            <a:bodyPr/>
            <a:lstStyle/>
            <a:p>
              <a:endParaRPr lang="en-PT" sz="70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0" name="Freeform 20">
              <a:extLst>
                <a:ext uri="{FF2B5EF4-FFF2-40B4-BE49-F238E27FC236}">
                  <a16:creationId xmlns:a16="http://schemas.microsoft.com/office/drawing/2014/main" id="{FBD5E2DD-9EC0-067B-1BAC-D2CDF6618939}"/>
                </a:ext>
              </a:extLst>
            </p:cNvPr>
            <p:cNvSpPr/>
            <p:nvPr/>
          </p:nvSpPr>
          <p:spPr>
            <a:xfrm>
              <a:off x="0" y="0"/>
              <a:ext cx="5908040" cy="3241040"/>
            </a:xfrm>
            <a:custGeom>
              <a:avLst/>
              <a:gdLst/>
              <a:ahLst/>
              <a:cxnLst/>
              <a:rect l="l" t="t" r="r" b="b"/>
              <a:pathLst>
                <a:path w="5908040" h="3241040">
                  <a:moveTo>
                    <a:pt x="5774690" y="0"/>
                  </a:moveTo>
                  <a:lnTo>
                    <a:pt x="133350" y="0"/>
                  </a:lnTo>
                  <a:cubicBezTo>
                    <a:pt x="59690" y="0"/>
                    <a:pt x="0" y="59690"/>
                    <a:pt x="0" y="133350"/>
                  </a:cubicBezTo>
                  <a:lnTo>
                    <a:pt x="0" y="3107690"/>
                  </a:lnTo>
                  <a:cubicBezTo>
                    <a:pt x="0" y="3181350"/>
                    <a:pt x="59690" y="3241040"/>
                    <a:pt x="133350" y="3241040"/>
                  </a:cubicBezTo>
                  <a:lnTo>
                    <a:pt x="5774690" y="3241040"/>
                  </a:lnTo>
                  <a:cubicBezTo>
                    <a:pt x="5848350" y="3241040"/>
                    <a:pt x="5908040" y="3181350"/>
                    <a:pt x="5908040" y="3107690"/>
                  </a:cubicBezTo>
                  <a:lnTo>
                    <a:pt x="5908040" y="133350"/>
                  </a:lnTo>
                  <a:cubicBezTo>
                    <a:pt x="5908040" y="59690"/>
                    <a:pt x="5848350" y="0"/>
                    <a:pt x="5774690" y="0"/>
                  </a:cubicBezTo>
                  <a:close/>
                  <a:moveTo>
                    <a:pt x="5895340" y="3107690"/>
                  </a:moveTo>
                  <a:cubicBezTo>
                    <a:pt x="5895340" y="3175000"/>
                    <a:pt x="5842000" y="3228340"/>
                    <a:pt x="5774690" y="3228340"/>
                  </a:cubicBezTo>
                  <a:lnTo>
                    <a:pt x="133350" y="3228340"/>
                  </a:lnTo>
                  <a:cubicBezTo>
                    <a:pt x="67310" y="3228340"/>
                    <a:pt x="12700" y="3173730"/>
                    <a:pt x="12700" y="3107690"/>
                  </a:cubicBezTo>
                  <a:lnTo>
                    <a:pt x="12700" y="199390"/>
                  </a:lnTo>
                  <a:lnTo>
                    <a:pt x="5895340" y="199390"/>
                  </a:lnTo>
                  <a:lnTo>
                    <a:pt x="5895340" y="3107690"/>
                  </a:lnTo>
                  <a:close/>
                  <a:moveTo>
                    <a:pt x="5895340" y="186690"/>
                  </a:moveTo>
                  <a:lnTo>
                    <a:pt x="12700" y="186690"/>
                  </a:lnTo>
                  <a:lnTo>
                    <a:pt x="12700" y="133350"/>
                  </a:lnTo>
                  <a:cubicBezTo>
                    <a:pt x="12700" y="67310"/>
                    <a:pt x="67310" y="12700"/>
                    <a:pt x="133350" y="12700"/>
                  </a:cubicBezTo>
                  <a:lnTo>
                    <a:pt x="5774690" y="12700"/>
                  </a:lnTo>
                  <a:cubicBezTo>
                    <a:pt x="5840730" y="12700"/>
                    <a:pt x="5895340" y="67310"/>
                    <a:pt x="5895340" y="133350"/>
                  </a:cubicBezTo>
                  <a:lnTo>
                    <a:pt x="5895340" y="186690"/>
                  </a:lnTo>
                  <a:close/>
                </a:path>
              </a:pathLst>
            </a:custGeom>
            <a:gradFill rotWithShape="1">
              <a:gsLst>
                <a:gs pos="0">
                  <a:srgbClr val="0094C2">
                    <a:alpha val="100000"/>
                  </a:srgbClr>
                </a:gs>
                <a:gs pos="100000">
                  <a:srgbClr val="043F85">
                    <a:alpha val="100000"/>
                  </a:srgbClr>
                </a:gs>
              </a:gsLst>
              <a:lin ang="2700000"/>
            </a:gradFill>
          </p:spPr>
          <p:txBody>
            <a:bodyPr/>
            <a:lstStyle/>
            <a:p>
              <a:endParaRPr lang="en-PT" sz="70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1" name="Freeform 21">
              <a:extLst>
                <a:ext uri="{FF2B5EF4-FFF2-40B4-BE49-F238E27FC236}">
                  <a16:creationId xmlns:a16="http://schemas.microsoft.com/office/drawing/2014/main" id="{31AD5CA3-BA2D-A13F-7B55-6923B12A3A0D}"/>
                </a:ext>
              </a:extLst>
            </p:cNvPr>
            <p:cNvSpPr/>
            <p:nvPr/>
          </p:nvSpPr>
          <p:spPr>
            <a:xfrm>
              <a:off x="149860" y="73660"/>
              <a:ext cx="299720" cy="63500"/>
            </a:xfrm>
            <a:custGeom>
              <a:avLst/>
              <a:gdLst/>
              <a:ahLst/>
              <a:cxnLst/>
              <a:rect l="l" t="t" r="r" b="b"/>
              <a:pathLst>
                <a:path w="299720" h="63500">
                  <a:moveTo>
                    <a:pt x="118110" y="0"/>
                  </a:moveTo>
                  <a:lnTo>
                    <a:pt x="181610" y="0"/>
                  </a:lnTo>
                  <a:lnTo>
                    <a:pt x="181610" y="63500"/>
                  </a:lnTo>
                  <a:lnTo>
                    <a:pt x="118110" y="63500"/>
                  </a:lnTo>
                  <a:lnTo>
                    <a:pt x="118110" y="0"/>
                  </a:lnTo>
                  <a:close/>
                  <a:moveTo>
                    <a:pt x="31750" y="0"/>
                  </a:moveTo>
                  <a:cubicBezTo>
                    <a:pt x="49530" y="0"/>
                    <a:pt x="63500" y="13970"/>
                    <a:pt x="63500" y="31750"/>
                  </a:cubicBezTo>
                  <a:cubicBezTo>
                    <a:pt x="63500" y="49530"/>
                    <a:pt x="49530" y="63500"/>
                    <a:pt x="31750" y="63500"/>
                  </a:cubicBezTo>
                  <a:cubicBezTo>
                    <a:pt x="13970" y="63500"/>
                    <a:pt x="0" y="49530"/>
                    <a:pt x="0" y="31750"/>
                  </a:cubicBezTo>
                  <a:cubicBezTo>
                    <a:pt x="0" y="13970"/>
                    <a:pt x="13970" y="0"/>
                    <a:pt x="31750" y="0"/>
                  </a:cubicBezTo>
                  <a:close/>
                  <a:moveTo>
                    <a:pt x="267970" y="0"/>
                  </a:moveTo>
                  <a:lnTo>
                    <a:pt x="236220" y="63500"/>
                  </a:lnTo>
                  <a:lnTo>
                    <a:pt x="299720" y="63500"/>
                  </a:lnTo>
                  <a:lnTo>
                    <a:pt x="267970" y="0"/>
                  </a:lnTo>
                  <a:close/>
                </a:path>
              </a:pathLst>
            </a:custGeom>
            <a:solidFill>
              <a:srgbClr val="008FBC"/>
            </a:solidFill>
          </p:spPr>
          <p:txBody>
            <a:bodyPr/>
            <a:lstStyle/>
            <a:p>
              <a:endParaRPr lang="en-PT" sz="70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2" name="Freeform 22">
              <a:extLst>
                <a:ext uri="{FF2B5EF4-FFF2-40B4-BE49-F238E27FC236}">
                  <a16:creationId xmlns:a16="http://schemas.microsoft.com/office/drawing/2014/main" id="{3BCC04BE-9166-BFA2-8E2D-4FBB9BA1BB2E}"/>
                </a:ext>
              </a:extLst>
            </p:cNvPr>
            <p:cNvSpPr/>
            <p:nvPr/>
          </p:nvSpPr>
          <p:spPr>
            <a:xfrm>
              <a:off x="591820" y="88900"/>
              <a:ext cx="5175250" cy="33020"/>
            </a:xfrm>
            <a:custGeom>
              <a:avLst/>
              <a:gdLst/>
              <a:ahLst/>
              <a:cxnLst/>
              <a:rect l="l" t="t" r="r" b="b"/>
              <a:pathLst>
                <a:path w="5175250" h="33020">
                  <a:moveTo>
                    <a:pt x="5158740" y="33020"/>
                  </a:moveTo>
                  <a:lnTo>
                    <a:pt x="16510" y="33020"/>
                  </a:lnTo>
                  <a:cubicBezTo>
                    <a:pt x="7620" y="33020"/>
                    <a:pt x="0" y="25400"/>
                    <a:pt x="0" y="16510"/>
                  </a:cubicBezTo>
                  <a:lnTo>
                    <a:pt x="0" y="16510"/>
                  </a:lnTo>
                  <a:cubicBezTo>
                    <a:pt x="0" y="7620"/>
                    <a:pt x="7620" y="0"/>
                    <a:pt x="16510" y="0"/>
                  </a:cubicBezTo>
                  <a:lnTo>
                    <a:pt x="5158740" y="0"/>
                  </a:lnTo>
                  <a:cubicBezTo>
                    <a:pt x="5167630" y="0"/>
                    <a:pt x="5175250" y="7620"/>
                    <a:pt x="5175250" y="16510"/>
                  </a:cubicBezTo>
                  <a:lnTo>
                    <a:pt x="5175250" y="16510"/>
                  </a:lnTo>
                  <a:cubicBezTo>
                    <a:pt x="5173980" y="25400"/>
                    <a:pt x="5167630" y="33020"/>
                    <a:pt x="5158740" y="33020"/>
                  </a:cubicBezTo>
                  <a:close/>
                </a:path>
              </a:pathLst>
            </a:custGeom>
            <a:solidFill>
              <a:srgbClr val="FFFFFF"/>
            </a:solidFill>
          </p:spPr>
          <p:txBody>
            <a:bodyPr/>
            <a:lstStyle/>
            <a:p>
              <a:endParaRPr lang="en-PT" sz="700">
                <a:solidFill>
                  <a:schemeClr val="tx1"/>
                </a:solidFill>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986040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8745498" y="4801167"/>
            <a:ext cx="190335" cy="102592"/>
          </a:xfrm>
          <a:prstGeom prst="rect">
            <a:avLst/>
          </a:prstGeom>
        </p:spPr>
        <p:txBody>
          <a:bodyPr lIns="0" tIns="0" rIns="0" bIns="0" rtlCol="0" anchor="t">
            <a:spAutoFit/>
          </a:bodyPr>
          <a:lstStyle/>
          <a:p>
            <a:pPr algn="r">
              <a:lnSpc>
                <a:spcPts val="810"/>
              </a:lnSpc>
            </a:pPr>
            <a:r>
              <a:rPr lang="en-US" sz="675" dirty="0">
                <a:latin typeface="Open Sans Bold"/>
                <a:ea typeface="Open Sans Bold"/>
                <a:cs typeface="Open Sans Bold"/>
                <a:sym typeface="Open Sans Bold"/>
              </a:rPr>
              <a:t>9</a:t>
            </a:r>
          </a:p>
        </p:txBody>
      </p:sp>
      <p:grpSp>
        <p:nvGrpSpPr>
          <p:cNvPr id="11" name="Group 11"/>
          <p:cNvGrpSpPr/>
          <p:nvPr/>
        </p:nvGrpSpPr>
        <p:grpSpPr>
          <a:xfrm>
            <a:off x="3250594" y="1240457"/>
            <a:ext cx="5187807" cy="2845934"/>
            <a:chOff x="0" y="0"/>
            <a:chExt cx="13834151" cy="7589156"/>
          </a:xfrm>
        </p:grpSpPr>
        <p:grpSp>
          <p:nvGrpSpPr>
            <p:cNvPr id="12" name="Group 12"/>
            <p:cNvGrpSpPr>
              <a:grpSpLocks noChangeAspect="1"/>
            </p:cNvGrpSpPr>
            <p:nvPr/>
          </p:nvGrpSpPr>
          <p:grpSpPr>
            <a:xfrm>
              <a:off x="0" y="0"/>
              <a:ext cx="13834151" cy="7589156"/>
              <a:chOff x="0" y="0"/>
              <a:chExt cx="5908040" cy="3241040"/>
            </a:xfrm>
          </p:grpSpPr>
          <p:sp>
            <p:nvSpPr>
              <p:cNvPr id="13" name="Freeform 13"/>
              <p:cNvSpPr/>
              <p:nvPr/>
            </p:nvSpPr>
            <p:spPr>
              <a:xfrm>
                <a:off x="10160" y="12700"/>
                <a:ext cx="5895340" cy="186690"/>
              </a:xfrm>
              <a:custGeom>
                <a:avLst/>
                <a:gdLst/>
                <a:ahLst/>
                <a:cxnLst/>
                <a:rect l="l" t="t" r="r" b="b"/>
                <a:pathLst>
                  <a:path w="5895340" h="186690">
                    <a:moveTo>
                      <a:pt x="0" y="186690"/>
                    </a:moveTo>
                    <a:lnTo>
                      <a:pt x="0" y="127000"/>
                    </a:lnTo>
                    <a:cubicBezTo>
                      <a:pt x="0" y="57150"/>
                      <a:pt x="57150" y="0"/>
                      <a:pt x="127000" y="0"/>
                    </a:cubicBezTo>
                    <a:lnTo>
                      <a:pt x="5768340" y="0"/>
                    </a:lnTo>
                    <a:cubicBezTo>
                      <a:pt x="5838190" y="0"/>
                      <a:pt x="5895340" y="57150"/>
                      <a:pt x="5895340" y="127000"/>
                    </a:cubicBezTo>
                    <a:lnTo>
                      <a:pt x="5895340" y="186690"/>
                    </a:lnTo>
                    <a:cubicBezTo>
                      <a:pt x="5895340" y="186690"/>
                      <a:pt x="0" y="186690"/>
                      <a:pt x="0" y="186690"/>
                    </a:cubicBezTo>
                    <a:close/>
                  </a:path>
                </a:pathLst>
              </a:custGeom>
              <a:gradFill rotWithShape="1">
                <a:gsLst>
                  <a:gs pos="0">
                    <a:srgbClr val="0094C2">
                      <a:alpha val="100000"/>
                    </a:srgbClr>
                  </a:gs>
                  <a:gs pos="100000">
                    <a:srgbClr val="043F85">
                      <a:alpha val="100000"/>
                    </a:srgbClr>
                  </a:gs>
                </a:gsLst>
                <a:lin ang="2700000"/>
              </a:gradFill>
            </p:spPr>
            <p:txBody>
              <a:bodyPr/>
              <a:lstStyle/>
              <a:p>
                <a:endParaRPr lang="en-PT" sz="700"/>
              </a:p>
            </p:txBody>
          </p:sp>
          <p:sp>
            <p:nvSpPr>
              <p:cNvPr id="14" name="Freeform 14" descr="waterfall-vs-agile-methodology"/>
              <p:cNvSpPr/>
              <p:nvPr/>
            </p:nvSpPr>
            <p:spPr>
              <a:xfrm>
                <a:off x="6350" y="193040"/>
                <a:ext cx="5895340" cy="3041650"/>
              </a:xfrm>
              <a:custGeom>
                <a:avLst/>
                <a:gdLst/>
                <a:ahLst/>
                <a:cxnLst/>
                <a:rect l="l" t="t" r="r" b="b"/>
                <a:pathLst>
                  <a:path w="5895340" h="3041650">
                    <a:moveTo>
                      <a:pt x="5768340" y="3041650"/>
                    </a:moveTo>
                    <a:lnTo>
                      <a:pt x="127000" y="3041650"/>
                    </a:lnTo>
                    <a:cubicBezTo>
                      <a:pt x="57150" y="3041650"/>
                      <a:pt x="0" y="2984500"/>
                      <a:pt x="0" y="2914650"/>
                    </a:cubicBezTo>
                    <a:lnTo>
                      <a:pt x="0" y="0"/>
                    </a:lnTo>
                    <a:lnTo>
                      <a:pt x="5895340" y="0"/>
                    </a:lnTo>
                    <a:lnTo>
                      <a:pt x="5895340" y="2914650"/>
                    </a:lnTo>
                    <a:cubicBezTo>
                      <a:pt x="5895340" y="2985770"/>
                      <a:pt x="5838190" y="3041650"/>
                      <a:pt x="5768340" y="3041650"/>
                    </a:cubicBezTo>
                    <a:close/>
                  </a:path>
                </a:pathLst>
              </a:custGeom>
              <a:blipFill>
                <a:blip r:embed="rId2"/>
                <a:stretch>
                  <a:fillRect t="-22682" b="-22682"/>
                </a:stretch>
              </a:blipFill>
            </p:spPr>
            <p:txBody>
              <a:bodyPr/>
              <a:lstStyle/>
              <a:p>
                <a:endParaRPr lang="en-PT" sz="700"/>
              </a:p>
            </p:txBody>
          </p:sp>
          <p:sp>
            <p:nvSpPr>
              <p:cNvPr id="15" name="Freeform 15"/>
              <p:cNvSpPr/>
              <p:nvPr/>
            </p:nvSpPr>
            <p:spPr>
              <a:xfrm>
                <a:off x="0" y="0"/>
                <a:ext cx="5908040" cy="3241040"/>
              </a:xfrm>
              <a:custGeom>
                <a:avLst/>
                <a:gdLst/>
                <a:ahLst/>
                <a:cxnLst/>
                <a:rect l="l" t="t" r="r" b="b"/>
                <a:pathLst>
                  <a:path w="5908040" h="3241040">
                    <a:moveTo>
                      <a:pt x="5774690" y="0"/>
                    </a:moveTo>
                    <a:lnTo>
                      <a:pt x="133350" y="0"/>
                    </a:lnTo>
                    <a:cubicBezTo>
                      <a:pt x="59690" y="0"/>
                      <a:pt x="0" y="59690"/>
                      <a:pt x="0" y="133350"/>
                    </a:cubicBezTo>
                    <a:lnTo>
                      <a:pt x="0" y="3107690"/>
                    </a:lnTo>
                    <a:cubicBezTo>
                      <a:pt x="0" y="3181350"/>
                      <a:pt x="59690" y="3241040"/>
                      <a:pt x="133350" y="3241040"/>
                    </a:cubicBezTo>
                    <a:lnTo>
                      <a:pt x="5774690" y="3241040"/>
                    </a:lnTo>
                    <a:cubicBezTo>
                      <a:pt x="5848350" y="3241040"/>
                      <a:pt x="5908040" y="3181350"/>
                      <a:pt x="5908040" y="3107690"/>
                    </a:cubicBezTo>
                    <a:lnTo>
                      <a:pt x="5908040" y="133350"/>
                    </a:lnTo>
                    <a:cubicBezTo>
                      <a:pt x="5908040" y="59690"/>
                      <a:pt x="5848350" y="0"/>
                      <a:pt x="5774690" y="0"/>
                    </a:cubicBezTo>
                    <a:close/>
                    <a:moveTo>
                      <a:pt x="5895340" y="3107690"/>
                    </a:moveTo>
                    <a:cubicBezTo>
                      <a:pt x="5895340" y="3175000"/>
                      <a:pt x="5842000" y="3228340"/>
                      <a:pt x="5774690" y="3228340"/>
                    </a:cubicBezTo>
                    <a:lnTo>
                      <a:pt x="133350" y="3228340"/>
                    </a:lnTo>
                    <a:cubicBezTo>
                      <a:pt x="67310" y="3228340"/>
                      <a:pt x="12700" y="3173730"/>
                      <a:pt x="12700" y="3107690"/>
                    </a:cubicBezTo>
                    <a:lnTo>
                      <a:pt x="12700" y="199390"/>
                    </a:lnTo>
                    <a:lnTo>
                      <a:pt x="5895340" y="199390"/>
                    </a:lnTo>
                    <a:lnTo>
                      <a:pt x="5895340" y="3107690"/>
                    </a:lnTo>
                    <a:close/>
                    <a:moveTo>
                      <a:pt x="5895340" y="186690"/>
                    </a:moveTo>
                    <a:lnTo>
                      <a:pt x="12700" y="186690"/>
                    </a:lnTo>
                    <a:lnTo>
                      <a:pt x="12700" y="133350"/>
                    </a:lnTo>
                    <a:cubicBezTo>
                      <a:pt x="12700" y="67310"/>
                      <a:pt x="67310" y="12700"/>
                      <a:pt x="133350" y="12700"/>
                    </a:cubicBezTo>
                    <a:lnTo>
                      <a:pt x="5774690" y="12700"/>
                    </a:lnTo>
                    <a:cubicBezTo>
                      <a:pt x="5840730" y="12700"/>
                      <a:pt x="5895340" y="67310"/>
                      <a:pt x="5895340" y="133350"/>
                    </a:cubicBezTo>
                    <a:lnTo>
                      <a:pt x="5895340" y="186690"/>
                    </a:lnTo>
                    <a:close/>
                  </a:path>
                </a:pathLst>
              </a:custGeom>
              <a:solidFill>
                <a:srgbClr val="008FBC"/>
              </a:solidFill>
            </p:spPr>
            <p:txBody>
              <a:bodyPr/>
              <a:lstStyle/>
              <a:p>
                <a:endParaRPr lang="en-PT" sz="700"/>
              </a:p>
            </p:txBody>
          </p:sp>
          <p:sp>
            <p:nvSpPr>
              <p:cNvPr id="16" name="Freeform 16"/>
              <p:cNvSpPr/>
              <p:nvPr/>
            </p:nvSpPr>
            <p:spPr>
              <a:xfrm>
                <a:off x="149860" y="73660"/>
                <a:ext cx="299720" cy="63500"/>
              </a:xfrm>
              <a:custGeom>
                <a:avLst/>
                <a:gdLst/>
                <a:ahLst/>
                <a:cxnLst/>
                <a:rect l="l" t="t" r="r" b="b"/>
                <a:pathLst>
                  <a:path w="299720" h="63500">
                    <a:moveTo>
                      <a:pt x="118110" y="0"/>
                    </a:moveTo>
                    <a:lnTo>
                      <a:pt x="181610" y="0"/>
                    </a:lnTo>
                    <a:lnTo>
                      <a:pt x="181610" y="63500"/>
                    </a:lnTo>
                    <a:lnTo>
                      <a:pt x="118110" y="63500"/>
                    </a:lnTo>
                    <a:lnTo>
                      <a:pt x="118110" y="0"/>
                    </a:lnTo>
                    <a:close/>
                    <a:moveTo>
                      <a:pt x="31750" y="0"/>
                    </a:moveTo>
                    <a:cubicBezTo>
                      <a:pt x="49530" y="0"/>
                      <a:pt x="63500" y="13970"/>
                      <a:pt x="63500" y="31750"/>
                    </a:cubicBezTo>
                    <a:cubicBezTo>
                      <a:pt x="63500" y="49530"/>
                      <a:pt x="49530" y="63500"/>
                      <a:pt x="31750" y="63500"/>
                    </a:cubicBezTo>
                    <a:cubicBezTo>
                      <a:pt x="13970" y="63500"/>
                      <a:pt x="0" y="49530"/>
                      <a:pt x="0" y="31750"/>
                    </a:cubicBezTo>
                    <a:cubicBezTo>
                      <a:pt x="0" y="13970"/>
                      <a:pt x="13970" y="0"/>
                      <a:pt x="31750" y="0"/>
                    </a:cubicBezTo>
                    <a:close/>
                    <a:moveTo>
                      <a:pt x="267970" y="0"/>
                    </a:moveTo>
                    <a:lnTo>
                      <a:pt x="236220" y="63500"/>
                    </a:lnTo>
                    <a:lnTo>
                      <a:pt x="299720" y="63500"/>
                    </a:lnTo>
                    <a:lnTo>
                      <a:pt x="267970" y="0"/>
                    </a:lnTo>
                    <a:close/>
                  </a:path>
                </a:pathLst>
              </a:custGeom>
              <a:solidFill>
                <a:srgbClr val="008FBC"/>
              </a:solidFill>
            </p:spPr>
            <p:txBody>
              <a:bodyPr/>
              <a:lstStyle/>
              <a:p>
                <a:endParaRPr lang="en-PT" sz="700"/>
              </a:p>
            </p:txBody>
          </p:sp>
          <p:sp>
            <p:nvSpPr>
              <p:cNvPr id="17" name="Freeform 17"/>
              <p:cNvSpPr/>
              <p:nvPr/>
            </p:nvSpPr>
            <p:spPr>
              <a:xfrm>
                <a:off x="591820" y="88900"/>
                <a:ext cx="5175250" cy="33020"/>
              </a:xfrm>
              <a:custGeom>
                <a:avLst/>
                <a:gdLst/>
                <a:ahLst/>
                <a:cxnLst/>
                <a:rect l="l" t="t" r="r" b="b"/>
                <a:pathLst>
                  <a:path w="5175250" h="33020">
                    <a:moveTo>
                      <a:pt x="5158740" y="33020"/>
                    </a:moveTo>
                    <a:lnTo>
                      <a:pt x="16510" y="33020"/>
                    </a:lnTo>
                    <a:cubicBezTo>
                      <a:pt x="7620" y="33020"/>
                      <a:pt x="0" y="25400"/>
                      <a:pt x="0" y="16510"/>
                    </a:cubicBezTo>
                    <a:lnTo>
                      <a:pt x="0" y="16510"/>
                    </a:lnTo>
                    <a:cubicBezTo>
                      <a:pt x="0" y="7620"/>
                      <a:pt x="7620" y="0"/>
                      <a:pt x="16510" y="0"/>
                    </a:cubicBezTo>
                    <a:lnTo>
                      <a:pt x="5158740" y="0"/>
                    </a:lnTo>
                    <a:cubicBezTo>
                      <a:pt x="5167630" y="0"/>
                      <a:pt x="5175250" y="7620"/>
                      <a:pt x="5175250" y="16510"/>
                    </a:cubicBezTo>
                    <a:lnTo>
                      <a:pt x="5175250" y="16510"/>
                    </a:lnTo>
                    <a:cubicBezTo>
                      <a:pt x="5173980" y="25400"/>
                      <a:pt x="5167630" y="33020"/>
                      <a:pt x="5158740" y="33020"/>
                    </a:cubicBezTo>
                    <a:close/>
                  </a:path>
                </a:pathLst>
              </a:custGeom>
              <a:solidFill>
                <a:srgbClr val="FFFFFF"/>
              </a:solidFill>
            </p:spPr>
            <p:txBody>
              <a:bodyPr/>
              <a:lstStyle/>
              <a:p>
                <a:endParaRPr lang="en-PT" sz="700"/>
              </a:p>
            </p:txBody>
          </p:sp>
        </p:grpSp>
        <p:sp>
          <p:nvSpPr>
            <p:cNvPr id="18" name="Freeform 18" descr="waterfall-vs-agile-methodology"/>
            <p:cNvSpPr/>
            <p:nvPr/>
          </p:nvSpPr>
          <p:spPr>
            <a:xfrm>
              <a:off x="5930125" y="1128227"/>
              <a:ext cx="1973900" cy="1110319"/>
            </a:xfrm>
            <a:custGeom>
              <a:avLst/>
              <a:gdLst/>
              <a:ahLst/>
              <a:cxnLst/>
              <a:rect l="l" t="t" r="r" b="b"/>
              <a:pathLst>
                <a:path w="1973900" h="1110319">
                  <a:moveTo>
                    <a:pt x="0" y="0"/>
                  </a:moveTo>
                  <a:lnTo>
                    <a:pt x="1973901" y="0"/>
                  </a:lnTo>
                  <a:lnTo>
                    <a:pt x="1973901" y="1110319"/>
                  </a:lnTo>
                  <a:lnTo>
                    <a:pt x="0" y="1110319"/>
                  </a:lnTo>
                  <a:lnTo>
                    <a:pt x="0" y="0"/>
                  </a:lnTo>
                  <a:close/>
                </a:path>
              </a:pathLst>
            </a:custGeom>
            <a:blipFill>
              <a:blip r:embed="rId3"/>
              <a:stretch>
                <a:fillRect l="-280836" r="-290472" b="-409075"/>
              </a:stretch>
            </a:blipFill>
          </p:spPr>
          <p:txBody>
            <a:bodyPr/>
            <a:lstStyle/>
            <a:p>
              <a:endParaRPr lang="en-PT" sz="700"/>
            </a:p>
          </p:txBody>
        </p:sp>
      </p:grpSp>
      <p:sp>
        <p:nvSpPr>
          <p:cNvPr id="19" name="TextBox 8">
            <a:extLst>
              <a:ext uri="{FF2B5EF4-FFF2-40B4-BE49-F238E27FC236}">
                <a16:creationId xmlns:a16="http://schemas.microsoft.com/office/drawing/2014/main" id="{D86082C7-15BA-24E3-3BBF-28663567C3B5}"/>
              </a:ext>
            </a:extLst>
          </p:cNvPr>
          <p:cNvSpPr txBox="1"/>
          <p:nvPr/>
        </p:nvSpPr>
        <p:spPr>
          <a:xfrm>
            <a:off x="869268" y="2154300"/>
            <a:ext cx="2390247" cy="988027"/>
          </a:xfrm>
          <a:prstGeom prst="rect">
            <a:avLst/>
          </a:prstGeom>
        </p:spPr>
        <p:txBody>
          <a:bodyPr wrap="square" lIns="0" tIns="0" rIns="0" bIns="0" rtlCol="0" anchor="t">
            <a:spAutoFit/>
          </a:bodyPr>
          <a:lstStyle>
            <a:defPPr marR="0" lvl="0" algn="l" rtl="0">
              <a:lnSpc>
                <a:spcPct val="100000"/>
              </a:lnSpc>
              <a:spcBef>
                <a:spcPts val="0"/>
              </a:spcBef>
              <a:spcAft>
                <a:spcPts val="0"/>
              </a:spcAft>
            </a:defPPr>
            <a:lvl1pPr>
              <a:lnSpc>
                <a:spcPts val="2646"/>
              </a:lnSpc>
              <a:defRPr sz="2100">
                <a:solidFill>
                  <a:srgbClr val="033F85"/>
                </a:solidFill>
                <a:latin typeface="Open Sans Bold"/>
                <a:ea typeface="Open Sans Bold"/>
                <a:cs typeface="Open Sans Bold"/>
              </a:defRPr>
            </a:lvl1pPr>
          </a:lstStyle>
          <a:p>
            <a:r>
              <a:rPr lang="en-US" dirty="0">
                <a:sym typeface="Open Sans Bold"/>
              </a:rPr>
              <a:t>Tech project management methodologies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457606" y="552446"/>
            <a:ext cx="3286333" cy="1107996"/>
          </a:xfrm>
          <a:prstGeom prst="rect">
            <a:avLst/>
          </a:prstGeom>
        </p:spPr>
        <p:txBody>
          <a:bodyPr wrap="square" lIns="0" tIns="0" rIns="0" bIns="0" rtlCol="0" anchor="t">
            <a:spAutoFit/>
          </a:bodyPr>
          <a:lstStyle>
            <a:defPPr marR="0" lvl="0" algn="l" rtl="0">
              <a:lnSpc>
                <a:spcPct val="100000"/>
              </a:lnSpc>
              <a:spcBef>
                <a:spcPts val="0"/>
              </a:spcBef>
              <a:spcAft>
                <a:spcPts val="0"/>
              </a:spcAft>
              <a:defRPr/>
            </a:defPPr>
            <a:lvl1pPr>
              <a:lnSpc>
                <a:spcPts val="2646"/>
              </a:lnSpc>
              <a:defRPr sz="2100">
                <a:solidFill>
                  <a:srgbClr val="033F85"/>
                </a:solidFill>
                <a:latin typeface="Open Sans Bold"/>
                <a:ea typeface="Open Sans Bold"/>
                <a:cs typeface="Open Sans Bold"/>
              </a:defRPr>
            </a:lvl1pPr>
          </a:lstStyle>
          <a:p>
            <a:r>
              <a:rPr lang="en-US" dirty="0">
                <a:sym typeface="Open Sans Bold"/>
              </a:rPr>
              <a:t>Tech project management methodologies</a:t>
            </a:r>
          </a:p>
        </p:txBody>
      </p:sp>
      <p:sp>
        <p:nvSpPr>
          <p:cNvPr id="12" name="TextBox 12"/>
          <p:cNvSpPr txBox="1"/>
          <p:nvPr/>
        </p:nvSpPr>
        <p:spPr>
          <a:xfrm>
            <a:off x="8745498" y="4801167"/>
            <a:ext cx="190335" cy="102592"/>
          </a:xfrm>
          <a:prstGeom prst="rect">
            <a:avLst/>
          </a:prstGeom>
        </p:spPr>
        <p:txBody>
          <a:bodyPr lIns="0" tIns="0" rIns="0" bIns="0" rtlCol="0" anchor="t">
            <a:spAutoFit/>
          </a:bodyPr>
          <a:lstStyle/>
          <a:p>
            <a:pPr algn="r">
              <a:lnSpc>
                <a:spcPts val="810"/>
              </a:lnSpc>
            </a:pPr>
            <a:r>
              <a:rPr lang="en-US" sz="675" dirty="0">
                <a:latin typeface="Open Sans Bold"/>
                <a:ea typeface="Open Sans Bold"/>
                <a:cs typeface="Open Sans Bold"/>
                <a:sym typeface="Open Sans Bold"/>
              </a:rPr>
              <a:t>11</a:t>
            </a:r>
          </a:p>
        </p:txBody>
      </p:sp>
      <p:sp>
        <p:nvSpPr>
          <p:cNvPr id="14" name="TextBox 14"/>
          <p:cNvSpPr txBox="1"/>
          <p:nvPr/>
        </p:nvSpPr>
        <p:spPr>
          <a:xfrm>
            <a:off x="5344245" y="376884"/>
            <a:ext cx="1297001" cy="290721"/>
          </a:xfrm>
          <a:prstGeom prst="rect">
            <a:avLst/>
          </a:prstGeom>
        </p:spPr>
        <p:txBody>
          <a:bodyPr wrap="square" lIns="0" tIns="0" rIns="0" bIns="0" rtlCol="0" anchor="t">
            <a:spAutoFit/>
          </a:bodyPr>
          <a:lstStyle>
            <a:defPPr marR="0" lvl="0" algn="l" rtl="0">
              <a:lnSpc>
                <a:spcPct val="100000"/>
              </a:lnSpc>
              <a:spcBef>
                <a:spcPts val="0"/>
              </a:spcBef>
              <a:spcAft>
                <a:spcPts val="0"/>
              </a:spcAft>
              <a:defRPr/>
            </a:defPPr>
            <a:lvl1pPr>
              <a:lnSpc>
                <a:spcPts val="2646"/>
              </a:lnSpc>
              <a:defRPr sz="2100">
                <a:solidFill>
                  <a:srgbClr val="033F85"/>
                </a:solidFill>
                <a:latin typeface="Open Sans Bold"/>
                <a:ea typeface="Open Sans Bold"/>
                <a:cs typeface="Open Sans Bold"/>
              </a:defRPr>
            </a:lvl1pPr>
          </a:lstStyle>
          <a:p>
            <a:pPr algn="r"/>
            <a:r>
              <a:rPr lang="en-US" sz="1100" dirty="0">
                <a:sym typeface="Open Sans Bold"/>
              </a:rPr>
              <a:t>SCRUM</a:t>
            </a:r>
          </a:p>
        </p:txBody>
      </p:sp>
      <p:grpSp>
        <p:nvGrpSpPr>
          <p:cNvPr id="15" name="Group 15"/>
          <p:cNvGrpSpPr/>
          <p:nvPr/>
        </p:nvGrpSpPr>
        <p:grpSpPr>
          <a:xfrm>
            <a:off x="4099548" y="842506"/>
            <a:ext cx="1594264" cy="293009"/>
            <a:chOff x="0" y="0"/>
            <a:chExt cx="839777" cy="154342"/>
          </a:xfrm>
        </p:grpSpPr>
        <p:sp>
          <p:nvSpPr>
            <p:cNvPr id="16" name="Freeform 16"/>
            <p:cNvSpPr/>
            <p:nvPr/>
          </p:nvSpPr>
          <p:spPr>
            <a:xfrm>
              <a:off x="0" y="0"/>
              <a:ext cx="839777" cy="154342"/>
            </a:xfrm>
            <a:custGeom>
              <a:avLst/>
              <a:gdLst/>
              <a:ahLst/>
              <a:cxnLst/>
              <a:rect l="l" t="t" r="r" b="b"/>
              <a:pathLst>
                <a:path w="839777" h="154342">
                  <a:moveTo>
                    <a:pt x="63129" y="0"/>
                  </a:moveTo>
                  <a:lnTo>
                    <a:pt x="776647" y="0"/>
                  </a:lnTo>
                  <a:cubicBezTo>
                    <a:pt x="793390" y="0"/>
                    <a:pt x="809448" y="6651"/>
                    <a:pt x="821287" y="18490"/>
                  </a:cubicBezTo>
                  <a:cubicBezTo>
                    <a:pt x="833126" y="30329"/>
                    <a:pt x="839777" y="46386"/>
                    <a:pt x="839777" y="63129"/>
                  </a:cubicBezTo>
                  <a:lnTo>
                    <a:pt x="839777" y="91212"/>
                  </a:lnTo>
                  <a:cubicBezTo>
                    <a:pt x="839777" y="126078"/>
                    <a:pt x="811513" y="154342"/>
                    <a:pt x="776647" y="154342"/>
                  </a:cubicBezTo>
                  <a:lnTo>
                    <a:pt x="63129" y="154342"/>
                  </a:lnTo>
                  <a:cubicBezTo>
                    <a:pt x="46386" y="154342"/>
                    <a:pt x="30329" y="147691"/>
                    <a:pt x="18490" y="135852"/>
                  </a:cubicBezTo>
                  <a:cubicBezTo>
                    <a:pt x="6651" y="124013"/>
                    <a:pt x="0" y="107955"/>
                    <a:pt x="0" y="91212"/>
                  </a:cubicBezTo>
                  <a:lnTo>
                    <a:pt x="0" y="63129"/>
                  </a:lnTo>
                  <a:cubicBezTo>
                    <a:pt x="0" y="46386"/>
                    <a:pt x="6651" y="30329"/>
                    <a:pt x="18490" y="18490"/>
                  </a:cubicBezTo>
                  <a:cubicBezTo>
                    <a:pt x="30329" y="6651"/>
                    <a:pt x="46386" y="0"/>
                    <a:pt x="63129" y="0"/>
                  </a:cubicBezTo>
                  <a:close/>
                </a:path>
              </a:pathLst>
            </a:custGeom>
            <a:solidFill>
              <a:srgbClr val="7494AB"/>
            </a:solidFill>
          </p:spPr>
          <p:txBody>
            <a:bodyPr/>
            <a:lstStyle/>
            <a:p>
              <a:endParaRPr lang="en-PT" sz="700"/>
            </a:p>
          </p:txBody>
        </p:sp>
        <p:sp>
          <p:nvSpPr>
            <p:cNvPr id="17" name="TextBox 17"/>
            <p:cNvSpPr txBox="1"/>
            <p:nvPr/>
          </p:nvSpPr>
          <p:spPr>
            <a:xfrm>
              <a:off x="0" y="38100"/>
              <a:ext cx="839777" cy="116242"/>
            </a:xfrm>
            <a:prstGeom prst="rect">
              <a:avLst/>
            </a:prstGeom>
          </p:spPr>
          <p:txBody>
            <a:bodyPr lIns="25400" tIns="25400" rIns="25400" bIns="25400" rtlCol="0" anchor="ctr"/>
            <a:lstStyle/>
            <a:p>
              <a:pPr algn="ctr">
                <a:lnSpc>
                  <a:spcPts val="1296"/>
                </a:lnSpc>
              </a:pPr>
              <a:endParaRPr sz="700"/>
            </a:p>
          </p:txBody>
        </p:sp>
      </p:grpSp>
      <p:grpSp>
        <p:nvGrpSpPr>
          <p:cNvPr id="18" name="Group 18"/>
          <p:cNvGrpSpPr/>
          <p:nvPr/>
        </p:nvGrpSpPr>
        <p:grpSpPr>
          <a:xfrm>
            <a:off x="3915831" y="1208457"/>
            <a:ext cx="1055412" cy="293009"/>
            <a:chOff x="0" y="0"/>
            <a:chExt cx="555937" cy="154342"/>
          </a:xfrm>
        </p:grpSpPr>
        <p:sp>
          <p:nvSpPr>
            <p:cNvPr id="19" name="Freeform 19"/>
            <p:cNvSpPr/>
            <p:nvPr/>
          </p:nvSpPr>
          <p:spPr>
            <a:xfrm>
              <a:off x="0" y="0"/>
              <a:ext cx="555937" cy="154342"/>
            </a:xfrm>
            <a:custGeom>
              <a:avLst/>
              <a:gdLst/>
              <a:ahLst/>
              <a:cxnLst/>
              <a:rect l="l" t="t" r="r" b="b"/>
              <a:pathLst>
                <a:path w="555937" h="154342">
                  <a:moveTo>
                    <a:pt x="77171" y="0"/>
                  </a:moveTo>
                  <a:lnTo>
                    <a:pt x="478766" y="0"/>
                  </a:lnTo>
                  <a:cubicBezTo>
                    <a:pt x="499233" y="0"/>
                    <a:pt x="518862" y="8130"/>
                    <a:pt x="533334" y="22603"/>
                  </a:cubicBezTo>
                  <a:cubicBezTo>
                    <a:pt x="547806" y="37075"/>
                    <a:pt x="555937" y="56704"/>
                    <a:pt x="555937" y="77171"/>
                  </a:cubicBezTo>
                  <a:lnTo>
                    <a:pt x="555937" y="77171"/>
                  </a:lnTo>
                  <a:cubicBezTo>
                    <a:pt x="555937" y="97638"/>
                    <a:pt x="547806" y="117267"/>
                    <a:pt x="533334" y="131739"/>
                  </a:cubicBezTo>
                  <a:cubicBezTo>
                    <a:pt x="518862" y="146211"/>
                    <a:pt x="499233" y="154342"/>
                    <a:pt x="478766" y="154342"/>
                  </a:cubicBezTo>
                  <a:lnTo>
                    <a:pt x="77171" y="154342"/>
                  </a:lnTo>
                  <a:cubicBezTo>
                    <a:pt x="56704" y="154342"/>
                    <a:pt x="37075" y="146211"/>
                    <a:pt x="22603" y="131739"/>
                  </a:cubicBezTo>
                  <a:cubicBezTo>
                    <a:pt x="8130" y="117267"/>
                    <a:pt x="0" y="97638"/>
                    <a:pt x="0" y="77171"/>
                  </a:cubicBezTo>
                  <a:lnTo>
                    <a:pt x="0" y="77171"/>
                  </a:lnTo>
                  <a:cubicBezTo>
                    <a:pt x="0" y="56704"/>
                    <a:pt x="8130" y="37075"/>
                    <a:pt x="22603" y="22603"/>
                  </a:cubicBezTo>
                  <a:cubicBezTo>
                    <a:pt x="37075" y="8130"/>
                    <a:pt x="56704" y="0"/>
                    <a:pt x="77171" y="0"/>
                  </a:cubicBezTo>
                  <a:close/>
                </a:path>
              </a:pathLst>
            </a:custGeom>
            <a:solidFill>
              <a:srgbClr val="7494AB"/>
            </a:solidFill>
          </p:spPr>
          <p:txBody>
            <a:bodyPr/>
            <a:lstStyle/>
            <a:p>
              <a:endParaRPr lang="en-PT" sz="700"/>
            </a:p>
          </p:txBody>
        </p:sp>
        <p:sp>
          <p:nvSpPr>
            <p:cNvPr id="20" name="TextBox 20"/>
            <p:cNvSpPr txBox="1"/>
            <p:nvPr/>
          </p:nvSpPr>
          <p:spPr>
            <a:xfrm>
              <a:off x="0" y="38100"/>
              <a:ext cx="555937" cy="116242"/>
            </a:xfrm>
            <a:prstGeom prst="rect">
              <a:avLst/>
            </a:prstGeom>
          </p:spPr>
          <p:txBody>
            <a:bodyPr lIns="25400" tIns="25400" rIns="25400" bIns="25400" rtlCol="0" anchor="ctr"/>
            <a:lstStyle/>
            <a:p>
              <a:pPr algn="ctr">
                <a:lnSpc>
                  <a:spcPts val="1296"/>
                </a:lnSpc>
              </a:pPr>
              <a:endParaRPr sz="700"/>
            </a:p>
          </p:txBody>
        </p:sp>
      </p:grpSp>
      <p:grpSp>
        <p:nvGrpSpPr>
          <p:cNvPr id="21" name="Group 21"/>
          <p:cNvGrpSpPr/>
          <p:nvPr/>
        </p:nvGrpSpPr>
        <p:grpSpPr>
          <a:xfrm>
            <a:off x="5794691" y="842506"/>
            <a:ext cx="497541" cy="293009"/>
            <a:chOff x="0" y="0"/>
            <a:chExt cx="262079" cy="154342"/>
          </a:xfrm>
        </p:grpSpPr>
        <p:sp>
          <p:nvSpPr>
            <p:cNvPr id="22" name="Freeform 22"/>
            <p:cNvSpPr/>
            <p:nvPr/>
          </p:nvSpPr>
          <p:spPr>
            <a:xfrm>
              <a:off x="0" y="0"/>
              <a:ext cx="262079" cy="154342"/>
            </a:xfrm>
            <a:custGeom>
              <a:avLst/>
              <a:gdLst/>
              <a:ahLst/>
              <a:cxnLst/>
              <a:rect l="l" t="t" r="r" b="b"/>
              <a:pathLst>
                <a:path w="262079" h="154342">
                  <a:moveTo>
                    <a:pt x="77171" y="0"/>
                  </a:moveTo>
                  <a:lnTo>
                    <a:pt x="184908" y="0"/>
                  </a:lnTo>
                  <a:cubicBezTo>
                    <a:pt x="205375" y="0"/>
                    <a:pt x="225004" y="8130"/>
                    <a:pt x="239476" y="22603"/>
                  </a:cubicBezTo>
                  <a:cubicBezTo>
                    <a:pt x="253949" y="37075"/>
                    <a:pt x="262079" y="56704"/>
                    <a:pt x="262079" y="77171"/>
                  </a:cubicBezTo>
                  <a:lnTo>
                    <a:pt x="262079" y="77171"/>
                  </a:lnTo>
                  <a:cubicBezTo>
                    <a:pt x="262079" y="97638"/>
                    <a:pt x="253949" y="117267"/>
                    <a:pt x="239476" y="131739"/>
                  </a:cubicBezTo>
                  <a:cubicBezTo>
                    <a:pt x="225004" y="146211"/>
                    <a:pt x="205375" y="154342"/>
                    <a:pt x="184908" y="154342"/>
                  </a:cubicBezTo>
                  <a:lnTo>
                    <a:pt x="77171" y="154342"/>
                  </a:lnTo>
                  <a:cubicBezTo>
                    <a:pt x="56704" y="154342"/>
                    <a:pt x="37075" y="146211"/>
                    <a:pt x="22603" y="131739"/>
                  </a:cubicBezTo>
                  <a:cubicBezTo>
                    <a:pt x="8130" y="117267"/>
                    <a:pt x="0" y="97638"/>
                    <a:pt x="0" y="77171"/>
                  </a:cubicBezTo>
                  <a:lnTo>
                    <a:pt x="0" y="77171"/>
                  </a:lnTo>
                  <a:cubicBezTo>
                    <a:pt x="0" y="56704"/>
                    <a:pt x="8130" y="37075"/>
                    <a:pt x="22603" y="22603"/>
                  </a:cubicBezTo>
                  <a:cubicBezTo>
                    <a:pt x="37075" y="8130"/>
                    <a:pt x="56704" y="0"/>
                    <a:pt x="77171" y="0"/>
                  </a:cubicBezTo>
                  <a:close/>
                </a:path>
              </a:pathLst>
            </a:custGeom>
            <a:solidFill>
              <a:srgbClr val="7494AB"/>
            </a:solidFill>
          </p:spPr>
          <p:txBody>
            <a:bodyPr/>
            <a:lstStyle/>
            <a:p>
              <a:endParaRPr lang="en-PT" sz="700"/>
            </a:p>
          </p:txBody>
        </p:sp>
        <p:sp>
          <p:nvSpPr>
            <p:cNvPr id="23" name="TextBox 23"/>
            <p:cNvSpPr txBox="1"/>
            <p:nvPr/>
          </p:nvSpPr>
          <p:spPr>
            <a:xfrm>
              <a:off x="0" y="38100"/>
              <a:ext cx="262079" cy="116242"/>
            </a:xfrm>
            <a:prstGeom prst="rect">
              <a:avLst/>
            </a:prstGeom>
          </p:spPr>
          <p:txBody>
            <a:bodyPr lIns="25400" tIns="25400" rIns="25400" bIns="25400" rtlCol="0" anchor="ctr"/>
            <a:lstStyle/>
            <a:p>
              <a:pPr algn="ctr">
                <a:lnSpc>
                  <a:spcPts val="1296"/>
                </a:lnSpc>
              </a:pPr>
              <a:endParaRPr sz="700"/>
            </a:p>
          </p:txBody>
        </p:sp>
      </p:grpSp>
      <p:grpSp>
        <p:nvGrpSpPr>
          <p:cNvPr id="24" name="Group 24"/>
          <p:cNvGrpSpPr/>
          <p:nvPr/>
        </p:nvGrpSpPr>
        <p:grpSpPr>
          <a:xfrm>
            <a:off x="6392476" y="842506"/>
            <a:ext cx="497541" cy="293009"/>
            <a:chOff x="0" y="0"/>
            <a:chExt cx="262079" cy="154342"/>
          </a:xfrm>
        </p:grpSpPr>
        <p:sp>
          <p:nvSpPr>
            <p:cNvPr id="25" name="Freeform 25"/>
            <p:cNvSpPr/>
            <p:nvPr/>
          </p:nvSpPr>
          <p:spPr>
            <a:xfrm>
              <a:off x="0" y="0"/>
              <a:ext cx="262079" cy="154342"/>
            </a:xfrm>
            <a:custGeom>
              <a:avLst/>
              <a:gdLst/>
              <a:ahLst/>
              <a:cxnLst/>
              <a:rect l="l" t="t" r="r" b="b"/>
              <a:pathLst>
                <a:path w="262079" h="154342">
                  <a:moveTo>
                    <a:pt x="77171" y="0"/>
                  </a:moveTo>
                  <a:lnTo>
                    <a:pt x="184908" y="0"/>
                  </a:lnTo>
                  <a:cubicBezTo>
                    <a:pt x="205375" y="0"/>
                    <a:pt x="225004" y="8130"/>
                    <a:pt x="239476" y="22603"/>
                  </a:cubicBezTo>
                  <a:cubicBezTo>
                    <a:pt x="253949" y="37075"/>
                    <a:pt x="262079" y="56704"/>
                    <a:pt x="262079" y="77171"/>
                  </a:cubicBezTo>
                  <a:lnTo>
                    <a:pt x="262079" y="77171"/>
                  </a:lnTo>
                  <a:cubicBezTo>
                    <a:pt x="262079" y="97638"/>
                    <a:pt x="253949" y="117267"/>
                    <a:pt x="239476" y="131739"/>
                  </a:cubicBezTo>
                  <a:cubicBezTo>
                    <a:pt x="225004" y="146211"/>
                    <a:pt x="205375" y="154342"/>
                    <a:pt x="184908" y="154342"/>
                  </a:cubicBezTo>
                  <a:lnTo>
                    <a:pt x="77171" y="154342"/>
                  </a:lnTo>
                  <a:cubicBezTo>
                    <a:pt x="56704" y="154342"/>
                    <a:pt x="37075" y="146211"/>
                    <a:pt x="22603" y="131739"/>
                  </a:cubicBezTo>
                  <a:cubicBezTo>
                    <a:pt x="8130" y="117267"/>
                    <a:pt x="0" y="97638"/>
                    <a:pt x="0" y="77171"/>
                  </a:cubicBezTo>
                  <a:lnTo>
                    <a:pt x="0" y="77171"/>
                  </a:lnTo>
                  <a:cubicBezTo>
                    <a:pt x="0" y="56704"/>
                    <a:pt x="8130" y="37075"/>
                    <a:pt x="22603" y="22603"/>
                  </a:cubicBezTo>
                  <a:cubicBezTo>
                    <a:pt x="37075" y="8130"/>
                    <a:pt x="56704" y="0"/>
                    <a:pt x="77171" y="0"/>
                  </a:cubicBezTo>
                  <a:close/>
                </a:path>
              </a:pathLst>
            </a:custGeom>
            <a:solidFill>
              <a:srgbClr val="7494AB"/>
            </a:solidFill>
          </p:spPr>
          <p:txBody>
            <a:bodyPr/>
            <a:lstStyle/>
            <a:p>
              <a:endParaRPr lang="en-PT" sz="700"/>
            </a:p>
          </p:txBody>
        </p:sp>
        <p:sp>
          <p:nvSpPr>
            <p:cNvPr id="26" name="TextBox 26"/>
            <p:cNvSpPr txBox="1"/>
            <p:nvPr/>
          </p:nvSpPr>
          <p:spPr>
            <a:xfrm>
              <a:off x="0" y="38100"/>
              <a:ext cx="262079" cy="116242"/>
            </a:xfrm>
            <a:prstGeom prst="rect">
              <a:avLst/>
            </a:prstGeom>
          </p:spPr>
          <p:txBody>
            <a:bodyPr lIns="25400" tIns="25400" rIns="25400" bIns="25400" rtlCol="0" anchor="ctr"/>
            <a:lstStyle/>
            <a:p>
              <a:pPr algn="ctr">
                <a:lnSpc>
                  <a:spcPts val="1296"/>
                </a:lnSpc>
              </a:pPr>
              <a:endParaRPr sz="700"/>
            </a:p>
          </p:txBody>
        </p:sp>
      </p:grpSp>
      <p:grpSp>
        <p:nvGrpSpPr>
          <p:cNvPr id="27" name="Group 27"/>
          <p:cNvGrpSpPr/>
          <p:nvPr/>
        </p:nvGrpSpPr>
        <p:grpSpPr>
          <a:xfrm>
            <a:off x="5048641" y="1208457"/>
            <a:ext cx="645171" cy="293009"/>
            <a:chOff x="0" y="0"/>
            <a:chExt cx="339843" cy="154342"/>
          </a:xfrm>
        </p:grpSpPr>
        <p:sp>
          <p:nvSpPr>
            <p:cNvPr id="28" name="Freeform 28"/>
            <p:cNvSpPr/>
            <p:nvPr/>
          </p:nvSpPr>
          <p:spPr>
            <a:xfrm>
              <a:off x="0" y="0"/>
              <a:ext cx="339843" cy="154342"/>
            </a:xfrm>
            <a:custGeom>
              <a:avLst/>
              <a:gdLst/>
              <a:ahLst/>
              <a:cxnLst/>
              <a:rect l="l" t="t" r="r" b="b"/>
              <a:pathLst>
                <a:path w="339843" h="154342">
                  <a:moveTo>
                    <a:pt x="77171" y="0"/>
                  </a:moveTo>
                  <a:lnTo>
                    <a:pt x="262672" y="0"/>
                  </a:lnTo>
                  <a:cubicBezTo>
                    <a:pt x="283139" y="0"/>
                    <a:pt x="302768" y="8130"/>
                    <a:pt x="317240" y="22603"/>
                  </a:cubicBezTo>
                  <a:cubicBezTo>
                    <a:pt x="331712" y="37075"/>
                    <a:pt x="339843" y="56704"/>
                    <a:pt x="339843" y="77171"/>
                  </a:cubicBezTo>
                  <a:lnTo>
                    <a:pt x="339843" y="77171"/>
                  </a:lnTo>
                  <a:cubicBezTo>
                    <a:pt x="339843" y="97638"/>
                    <a:pt x="331712" y="117267"/>
                    <a:pt x="317240" y="131739"/>
                  </a:cubicBezTo>
                  <a:cubicBezTo>
                    <a:pt x="302768" y="146211"/>
                    <a:pt x="283139" y="154342"/>
                    <a:pt x="262672" y="154342"/>
                  </a:cubicBezTo>
                  <a:lnTo>
                    <a:pt x="77171" y="154342"/>
                  </a:lnTo>
                  <a:cubicBezTo>
                    <a:pt x="56704" y="154342"/>
                    <a:pt x="37075" y="146211"/>
                    <a:pt x="22603" y="131739"/>
                  </a:cubicBezTo>
                  <a:cubicBezTo>
                    <a:pt x="8130" y="117267"/>
                    <a:pt x="0" y="97638"/>
                    <a:pt x="0" y="77171"/>
                  </a:cubicBezTo>
                  <a:lnTo>
                    <a:pt x="0" y="77171"/>
                  </a:lnTo>
                  <a:cubicBezTo>
                    <a:pt x="0" y="56704"/>
                    <a:pt x="8130" y="37075"/>
                    <a:pt x="22603" y="22603"/>
                  </a:cubicBezTo>
                  <a:cubicBezTo>
                    <a:pt x="37075" y="8130"/>
                    <a:pt x="56704" y="0"/>
                    <a:pt x="77171" y="0"/>
                  </a:cubicBezTo>
                  <a:close/>
                </a:path>
              </a:pathLst>
            </a:custGeom>
            <a:solidFill>
              <a:srgbClr val="7494AB"/>
            </a:solidFill>
          </p:spPr>
          <p:txBody>
            <a:bodyPr/>
            <a:lstStyle/>
            <a:p>
              <a:endParaRPr lang="en-PT" sz="700"/>
            </a:p>
          </p:txBody>
        </p:sp>
        <p:sp>
          <p:nvSpPr>
            <p:cNvPr id="29" name="TextBox 29"/>
            <p:cNvSpPr txBox="1"/>
            <p:nvPr/>
          </p:nvSpPr>
          <p:spPr>
            <a:xfrm>
              <a:off x="0" y="38100"/>
              <a:ext cx="339843" cy="116242"/>
            </a:xfrm>
            <a:prstGeom prst="rect">
              <a:avLst/>
            </a:prstGeom>
          </p:spPr>
          <p:txBody>
            <a:bodyPr lIns="25400" tIns="25400" rIns="25400" bIns="25400" rtlCol="0" anchor="ctr"/>
            <a:lstStyle/>
            <a:p>
              <a:pPr algn="ctr">
                <a:lnSpc>
                  <a:spcPts val="1296"/>
                </a:lnSpc>
              </a:pPr>
              <a:endParaRPr sz="700"/>
            </a:p>
          </p:txBody>
        </p:sp>
      </p:grpSp>
      <p:grpSp>
        <p:nvGrpSpPr>
          <p:cNvPr id="30" name="Group 30"/>
          <p:cNvGrpSpPr/>
          <p:nvPr/>
        </p:nvGrpSpPr>
        <p:grpSpPr>
          <a:xfrm>
            <a:off x="5749408" y="1208457"/>
            <a:ext cx="797317" cy="293009"/>
            <a:chOff x="0" y="0"/>
            <a:chExt cx="419986" cy="154342"/>
          </a:xfrm>
        </p:grpSpPr>
        <p:sp>
          <p:nvSpPr>
            <p:cNvPr id="31" name="Freeform 31"/>
            <p:cNvSpPr/>
            <p:nvPr/>
          </p:nvSpPr>
          <p:spPr>
            <a:xfrm>
              <a:off x="0" y="0"/>
              <a:ext cx="419986" cy="154342"/>
            </a:xfrm>
            <a:custGeom>
              <a:avLst/>
              <a:gdLst/>
              <a:ahLst/>
              <a:cxnLst/>
              <a:rect l="l" t="t" r="r" b="b"/>
              <a:pathLst>
                <a:path w="419986" h="154342">
                  <a:moveTo>
                    <a:pt x="77171" y="0"/>
                  </a:moveTo>
                  <a:lnTo>
                    <a:pt x="342815" y="0"/>
                  </a:lnTo>
                  <a:cubicBezTo>
                    <a:pt x="363282" y="0"/>
                    <a:pt x="382911" y="8130"/>
                    <a:pt x="397383" y="22603"/>
                  </a:cubicBezTo>
                  <a:cubicBezTo>
                    <a:pt x="411856" y="37075"/>
                    <a:pt x="419986" y="56704"/>
                    <a:pt x="419986" y="77171"/>
                  </a:cubicBezTo>
                  <a:lnTo>
                    <a:pt x="419986" y="77171"/>
                  </a:lnTo>
                  <a:cubicBezTo>
                    <a:pt x="419986" y="97638"/>
                    <a:pt x="411856" y="117267"/>
                    <a:pt x="397383" y="131739"/>
                  </a:cubicBezTo>
                  <a:cubicBezTo>
                    <a:pt x="382911" y="146211"/>
                    <a:pt x="363282" y="154342"/>
                    <a:pt x="342815" y="154342"/>
                  </a:cubicBezTo>
                  <a:lnTo>
                    <a:pt x="77171" y="154342"/>
                  </a:lnTo>
                  <a:cubicBezTo>
                    <a:pt x="56704" y="154342"/>
                    <a:pt x="37075" y="146211"/>
                    <a:pt x="22603" y="131739"/>
                  </a:cubicBezTo>
                  <a:cubicBezTo>
                    <a:pt x="8130" y="117267"/>
                    <a:pt x="0" y="97638"/>
                    <a:pt x="0" y="77171"/>
                  </a:cubicBezTo>
                  <a:lnTo>
                    <a:pt x="0" y="77171"/>
                  </a:lnTo>
                  <a:cubicBezTo>
                    <a:pt x="0" y="56704"/>
                    <a:pt x="8130" y="37075"/>
                    <a:pt x="22603" y="22603"/>
                  </a:cubicBezTo>
                  <a:cubicBezTo>
                    <a:pt x="37075" y="8130"/>
                    <a:pt x="56704" y="0"/>
                    <a:pt x="77171" y="0"/>
                  </a:cubicBezTo>
                  <a:close/>
                </a:path>
              </a:pathLst>
            </a:custGeom>
            <a:solidFill>
              <a:srgbClr val="7494AB"/>
            </a:solidFill>
          </p:spPr>
          <p:txBody>
            <a:bodyPr/>
            <a:lstStyle/>
            <a:p>
              <a:endParaRPr lang="en-PT" sz="700"/>
            </a:p>
          </p:txBody>
        </p:sp>
        <p:sp>
          <p:nvSpPr>
            <p:cNvPr id="32" name="TextBox 32"/>
            <p:cNvSpPr txBox="1"/>
            <p:nvPr/>
          </p:nvSpPr>
          <p:spPr>
            <a:xfrm>
              <a:off x="0" y="38100"/>
              <a:ext cx="419986" cy="116242"/>
            </a:xfrm>
            <a:prstGeom prst="rect">
              <a:avLst/>
            </a:prstGeom>
          </p:spPr>
          <p:txBody>
            <a:bodyPr lIns="25400" tIns="25400" rIns="25400" bIns="25400" rtlCol="0" anchor="ctr"/>
            <a:lstStyle/>
            <a:p>
              <a:pPr algn="ctr">
                <a:lnSpc>
                  <a:spcPts val="1296"/>
                </a:lnSpc>
              </a:pPr>
              <a:endParaRPr sz="700"/>
            </a:p>
          </p:txBody>
        </p:sp>
      </p:grpSp>
      <p:sp>
        <p:nvSpPr>
          <p:cNvPr id="33" name="TextBox 33"/>
          <p:cNvSpPr txBox="1"/>
          <p:nvPr/>
        </p:nvSpPr>
        <p:spPr>
          <a:xfrm>
            <a:off x="3985996" y="1283904"/>
            <a:ext cx="915740" cy="158890"/>
          </a:xfrm>
          <a:prstGeom prst="rect">
            <a:avLst/>
          </a:prstGeom>
        </p:spPr>
        <p:txBody>
          <a:bodyPr lIns="0" tIns="0" rIns="0" bIns="0" rtlCol="0" anchor="t">
            <a:spAutoFit/>
          </a:bodyPr>
          <a:lstStyle/>
          <a:p>
            <a:pPr algn="ctr">
              <a:lnSpc>
                <a:spcPts val="1296"/>
              </a:lnSpc>
              <a:spcBef>
                <a:spcPct val="0"/>
              </a:spcBef>
            </a:pPr>
            <a:r>
              <a:rPr lang="en-US" sz="1000">
                <a:solidFill>
                  <a:srgbClr val="FFFFFF"/>
                </a:solidFill>
                <a:latin typeface="Open Sans Bold"/>
                <a:ea typeface="Open Sans Bold"/>
                <a:cs typeface="Open Sans Bold"/>
                <a:sym typeface="Open Sans Bold"/>
              </a:rPr>
              <a:t>User Stories</a:t>
            </a:r>
          </a:p>
        </p:txBody>
      </p:sp>
      <p:sp>
        <p:nvSpPr>
          <p:cNvPr id="34" name="TextBox 34"/>
          <p:cNvSpPr txBox="1"/>
          <p:nvPr/>
        </p:nvSpPr>
        <p:spPr>
          <a:xfrm>
            <a:off x="4205666" y="917954"/>
            <a:ext cx="1392139" cy="158890"/>
          </a:xfrm>
          <a:prstGeom prst="rect">
            <a:avLst/>
          </a:prstGeom>
        </p:spPr>
        <p:txBody>
          <a:bodyPr lIns="0" tIns="0" rIns="0" bIns="0" rtlCol="0" anchor="t">
            <a:spAutoFit/>
          </a:bodyPr>
          <a:lstStyle/>
          <a:p>
            <a:pPr algn="ctr">
              <a:lnSpc>
                <a:spcPts val="1296"/>
              </a:lnSpc>
              <a:spcBef>
                <a:spcPct val="0"/>
              </a:spcBef>
            </a:pPr>
            <a:r>
              <a:rPr lang="en-US" sz="1000">
                <a:solidFill>
                  <a:srgbClr val="FFFFFF"/>
                </a:solidFill>
                <a:latin typeface="Open Sans Bold"/>
                <a:ea typeface="Open Sans Bold"/>
                <a:cs typeface="Open Sans Bold"/>
                <a:sym typeface="Open Sans Bold"/>
              </a:rPr>
              <a:t>Definition of Done</a:t>
            </a:r>
          </a:p>
        </p:txBody>
      </p:sp>
      <p:sp>
        <p:nvSpPr>
          <p:cNvPr id="35" name="TextBox 35"/>
          <p:cNvSpPr txBox="1"/>
          <p:nvPr/>
        </p:nvSpPr>
        <p:spPr>
          <a:xfrm>
            <a:off x="5850932" y="917954"/>
            <a:ext cx="384572" cy="158890"/>
          </a:xfrm>
          <a:prstGeom prst="rect">
            <a:avLst/>
          </a:prstGeom>
        </p:spPr>
        <p:txBody>
          <a:bodyPr lIns="0" tIns="0" rIns="0" bIns="0" rtlCol="0" anchor="t">
            <a:spAutoFit/>
          </a:bodyPr>
          <a:lstStyle/>
          <a:p>
            <a:pPr algn="ctr">
              <a:lnSpc>
                <a:spcPts val="1296"/>
              </a:lnSpc>
              <a:spcBef>
                <a:spcPct val="0"/>
              </a:spcBef>
            </a:pPr>
            <a:r>
              <a:rPr lang="en-US" sz="1000">
                <a:solidFill>
                  <a:srgbClr val="FFFFFF"/>
                </a:solidFill>
                <a:latin typeface="Open Sans Bold"/>
                <a:ea typeface="Open Sans Bold"/>
                <a:cs typeface="Open Sans Bold"/>
                <a:sym typeface="Open Sans Bold"/>
              </a:rPr>
              <a:t>Daily</a:t>
            </a:r>
          </a:p>
        </p:txBody>
      </p:sp>
      <p:sp>
        <p:nvSpPr>
          <p:cNvPr id="36" name="TextBox 36"/>
          <p:cNvSpPr txBox="1"/>
          <p:nvPr/>
        </p:nvSpPr>
        <p:spPr>
          <a:xfrm>
            <a:off x="5850932" y="1283904"/>
            <a:ext cx="594271" cy="158890"/>
          </a:xfrm>
          <a:prstGeom prst="rect">
            <a:avLst/>
          </a:prstGeom>
        </p:spPr>
        <p:txBody>
          <a:bodyPr lIns="0" tIns="0" rIns="0" bIns="0" rtlCol="0" anchor="t">
            <a:spAutoFit/>
          </a:bodyPr>
          <a:lstStyle/>
          <a:p>
            <a:pPr algn="ctr">
              <a:lnSpc>
                <a:spcPts val="1296"/>
              </a:lnSpc>
              <a:spcBef>
                <a:spcPct val="0"/>
              </a:spcBef>
            </a:pPr>
            <a:r>
              <a:rPr lang="en-US" sz="1000">
                <a:solidFill>
                  <a:srgbClr val="FFFFFF"/>
                </a:solidFill>
                <a:latin typeface="Open Sans Bold"/>
                <a:ea typeface="Open Sans Bold"/>
                <a:cs typeface="Open Sans Bold"/>
                <a:sym typeface="Open Sans Bold"/>
              </a:rPr>
              <a:t>Backlog</a:t>
            </a:r>
          </a:p>
        </p:txBody>
      </p:sp>
      <p:sp>
        <p:nvSpPr>
          <p:cNvPr id="37" name="TextBox 37"/>
          <p:cNvSpPr txBox="1"/>
          <p:nvPr/>
        </p:nvSpPr>
        <p:spPr>
          <a:xfrm>
            <a:off x="5145635" y="1283904"/>
            <a:ext cx="462409" cy="158890"/>
          </a:xfrm>
          <a:prstGeom prst="rect">
            <a:avLst/>
          </a:prstGeom>
        </p:spPr>
        <p:txBody>
          <a:bodyPr lIns="0" tIns="0" rIns="0" bIns="0" rtlCol="0" anchor="t">
            <a:spAutoFit/>
          </a:bodyPr>
          <a:lstStyle/>
          <a:p>
            <a:pPr algn="ctr">
              <a:lnSpc>
                <a:spcPts val="1296"/>
              </a:lnSpc>
              <a:spcBef>
                <a:spcPct val="0"/>
              </a:spcBef>
            </a:pPr>
            <a:r>
              <a:rPr lang="en-US" sz="1000" dirty="0">
                <a:solidFill>
                  <a:srgbClr val="FFFFFF"/>
                </a:solidFill>
                <a:latin typeface="Open Sans Bold"/>
                <a:ea typeface="Open Sans Bold"/>
                <a:cs typeface="Open Sans Bold"/>
                <a:sym typeface="Open Sans Bold"/>
              </a:rPr>
              <a:t>Sprint</a:t>
            </a:r>
          </a:p>
        </p:txBody>
      </p:sp>
      <p:grpSp>
        <p:nvGrpSpPr>
          <p:cNvPr id="38" name="Group 38"/>
          <p:cNvGrpSpPr/>
          <p:nvPr/>
        </p:nvGrpSpPr>
        <p:grpSpPr>
          <a:xfrm>
            <a:off x="6622926" y="1208457"/>
            <a:ext cx="1215721" cy="293009"/>
            <a:chOff x="0" y="0"/>
            <a:chExt cx="640379" cy="154342"/>
          </a:xfrm>
        </p:grpSpPr>
        <p:sp>
          <p:nvSpPr>
            <p:cNvPr id="39" name="Freeform 39"/>
            <p:cNvSpPr/>
            <p:nvPr/>
          </p:nvSpPr>
          <p:spPr>
            <a:xfrm>
              <a:off x="0" y="0"/>
              <a:ext cx="640379" cy="154342"/>
            </a:xfrm>
            <a:custGeom>
              <a:avLst/>
              <a:gdLst/>
              <a:ahLst/>
              <a:cxnLst/>
              <a:rect l="l" t="t" r="r" b="b"/>
              <a:pathLst>
                <a:path w="640379" h="154342">
                  <a:moveTo>
                    <a:pt x="77171" y="0"/>
                  </a:moveTo>
                  <a:lnTo>
                    <a:pt x="563209" y="0"/>
                  </a:lnTo>
                  <a:cubicBezTo>
                    <a:pt x="605829" y="0"/>
                    <a:pt x="640379" y="34551"/>
                    <a:pt x="640379" y="77171"/>
                  </a:cubicBezTo>
                  <a:lnTo>
                    <a:pt x="640379" y="77171"/>
                  </a:lnTo>
                  <a:cubicBezTo>
                    <a:pt x="640379" y="97638"/>
                    <a:pt x="632249" y="117267"/>
                    <a:pt x="617777" y="131739"/>
                  </a:cubicBezTo>
                  <a:cubicBezTo>
                    <a:pt x="603304" y="146211"/>
                    <a:pt x="583676" y="154342"/>
                    <a:pt x="563209" y="154342"/>
                  </a:cubicBezTo>
                  <a:lnTo>
                    <a:pt x="77171" y="154342"/>
                  </a:lnTo>
                  <a:cubicBezTo>
                    <a:pt x="56704" y="154342"/>
                    <a:pt x="37075" y="146211"/>
                    <a:pt x="22603" y="131739"/>
                  </a:cubicBezTo>
                  <a:cubicBezTo>
                    <a:pt x="8130" y="117267"/>
                    <a:pt x="0" y="97638"/>
                    <a:pt x="0" y="77171"/>
                  </a:cubicBezTo>
                  <a:lnTo>
                    <a:pt x="0" y="77171"/>
                  </a:lnTo>
                  <a:cubicBezTo>
                    <a:pt x="0" y="56704"/>
                    <a:pt x="8130" y="37075"/>
                    <a:pt x="22603" y="22603"/>
                  </a:cubicBezTo>
                  <a:cubicBezTo>
                    <a:pt x="37075" y="8130"/>
                    <a:pt x="56704" y="0"/>
                    <a:pt x="77171" y="0"/>
                  </a:cubicBezTo>
                  <a:close/>
                </a:path>
              </a:pathLst>
            </a:custGeom>
            <a:solidFill>
              <a:srgbClr val="009BD0"/>
            </a:solidFill>
          </p:spPr>
          <p:txBody>
            <a:bodyPr/>
            <a:lstStyle/>
            <a:p>
              <a:endParaRPr lang="en-PT" sz="700"/>
            </a:p>
          </p:txBody>
        </p:sp>
        <p:sp>
          <p:nvSpPr>
            <p:cNvPr id="40" name="TextBox 40"/>
            <p:cNvSpPr txBox="1"/>
            <p:nvPr/>
          </p:nvSpPr>
          <p:spPr>
            <a:xfrm>
              <a:off x="0" y="38100"/>
              <a:ext cx="640379" cy="116242"/>
            </a:xfrm>
            <a:prstGeom prst="rect">
              <a:avLst/>
            </a:prstGeom>
          </p:spPr>
          <p:txBody>
            <a:bodyPr lIns="25400" tIns="25400" rIns="25400" bIns="25400" rtlCol="0" anchor="ctr"/>
            <a:lstStyle/>
            <a:p>
              <a:pPr algn="ctr">
                <a:lnSpc>
                  <a:spcPts val="1296"/>
                </a:lnSpc>
              </a:pPr>
              <a:endParaRPr sz="700"/>
            </a:p>
          </p:txBody>
        </p:sp>
      </p:grpSp>
      <p:grpSp>
        <p:nvGrpSpPr>
          <p:cNvPr id="41" name="Group 41"/>
          <p:cNvGrpSpPr/>
          <p:nvPr/>
        </p:nvGrpSpPr>
        <p:grpSpPr>
          <a:xfrm>
            <a:off x="6990029" y="842506"/>
            <a:ext cx="1361528" cy="293009"/>
            <a:chOff x="0" y="0"/>
            <a:chExt cx="717183" cy="154342"/>
          </a:xfrm>
        </p:grpSpPr>
        <p:sp>
          <p:nvSpPr>
            <p:cNvPr id="42" name="Freeform 42"/>
            <p:cNvSpPr/>
            <p:nvPr/>
          </p:nvSpPr>
          <p:spPr>
            <a:xfrm>
              <a:off x="0" y="0"/>
              <a:ext cx="717183" cy="154342"/>
            </a:xfrm>
            <a:custGeom>
              <a:avLst/>
              <a:gdLst/>
              <a:ahLst/>
              <a:cxnLst/>
              <a:rect l="l" t="t" r="r" b="b"/>
              <a:pathLst>
                <a:path w="717183" h="154342">
                  <a:moveTo>
                    <a:pt x="73921" y="0"/>
                  </a:moveTo>
                  <a:lnTo>
                    <a:pt x="643263" y="0"/>
                  </a:lnTo>
                  <a:cubicBezTo>
                    <a:pt x="662868" y="0"/>
                    <a:pt x="681670" y="7788"/>
                    <a:pt x="695532" y="21651"/>
                  </a:cubicBezTo>
                  <a:cubicBezTo>
                    <a:pt x="709395" y="35514"/>
                    <a:pt x="717183" y="54316"/>
                    <a:pt x="717183" y="73921"/>
                  </a:cubicBezTo>
                  <a:lnTo>
                    <a:pt x="717183" y="80421"/>
                  </a:lnTo>
                  <a:cubicBezTo>
                    <a:pt x="717183" y="121246"/>
                    <a:pt x="684088" y="154342"/>
                    <a:pt x="643263" y="154342"/>
                  </a:cubicBezTo>
                  <a:lnTo>
                    <a:pt x="73921" y="154342"/>
                  </a:lnTo>
                  <a:cubicBezTo>
                    <a:pt x="54316" y="154342"/>
                    <a:pt x="35514" y="146554"/>
                    <a:pt x="21651" y="132691"/>
                  </a:cubicBezTo>
                  <a:cubicBezTo>
                    <a:pt x="7788" y="118828"/>
                    <a:pt x="0" y="100026"/>
                    <a:pt x="0" y="80421"/>
                  </a:cubicBezTo>
                  <a:lnTo>
                    <a:pt x="0" y="73921"/>
                  </a:lnTo>
                  <a:cubicBezTo>
                    <a:pt x="0" y="54316"/>
                    <a:pt x="7788" y="35514"/>
                    <a:pt x="21651" y="21651"/>
                  </a:cubicBezTo>
                  <a:cubicBezTo>
                    <a:pt x="35514" y="7788"/>
                    <a:pt x="54316" y="0"/>
                    <a:pt x="73921" y="0"/>
                  </a:cubicBezTo>
                  <a:close/>
                </a:path>
              </a:pathLst>
            </a:custGeom>
            <a:solidFill>
              <a:srgbClr val="009BD0"/>
            </a:solidFill>
          </p:spPr>
          <p:txBody>
            <a:bodyPr/>
            <a:lstStyle/>
            <a:p>
              <a:endParaRPr lang="en-PT" sz="700"/>
            </a:p>
          </p:txBody>
        </p:sp>
        <p:sp>
          <p:nvSpPr>
            <p:cNvPr id="43" name="TextBox 43"/>
            <p:cNvSpPr txBox="1"/>
            <p:nvPr/>
          </p:nvSpPr>
          <p:spPr>
            <a:xfrm>
              <a:off x="0" y="38100"/>
              <a:ext cx="717183" cy="116242"/>
            </a:xfrm>
            <a:prstGeom prst="rect">
              <a:avLst/>
            </a:prstGeom>
          </p:spPr>
          <p:txBody>
            <a:bodyPr lIns="25400" tIns="25400" rIns="25400" bIns="25400" rtlCol="0" anchor="ctr"/>
            <a:lstStyle/>
            <a:p>
              <a:pPr algn="ctr">
                <a:lnSpc>
                  <a:spcPts val="1296"/>
                </a:lnSpc>
              </a:pPr>
              <a:endParaRPr sz="700"/>
            </a:p>
          </p:txBody>
        </p:sp>
      </p:grpSp>
      <p:grpSp>
        <p:nvGrpSpPr>
          <p:cNvPr id="44" name="Group 44"/>
          <p:cNvGrpSpPr/>
          <p:nvPr/>
        </p:nvGrpSpPr>
        <p:grpSpPr>
          <a:xfrm>
            <a:off x="7914846" y="1208457"/>
            <a:ext cx="1020987" cy="293009"/>
            <a:chOff x="0" y="0"/>
            <a:chExt cx="537804" cy="154342"/>
          </a:xfrm>
        </p:grpSpPr>
        <p:sp>
          <p:nvSpPr>
            <p:cNvPr id="45" name="Freeform 45"/>
            <p:cNvSpPr/>
            <p:nvPr/>
          </p:nvSpPr>
          <p:spPr>
            <a:xfrm>
              <a:off x="0" y="0"/>
              <a:ext cx="537804" cy="154342"/>
            </a:xfrm>
            <a:custGeom>
              <a:avLst/>
              <a:gdLst/>
              <a:ahLst/>
              <a:cxnLst/>
              <a:rect l="l" t="t" r="r" b="b"/>
              <a:pathLst>
                <a:path w="537804" h="154342">
                  <a:moveTo>
                    <a:pt x="77171" y="0"/>
                  </a:moveTo>
                  <a:lnTo>
                    <a:pt x="460633" y="0"/>
                  </a:lnTo>
                  <a:cubicBezTo>
                    <a:pt x="481100" y="0"/>
                    <a:pt x="500729" y="8130"/>
                    <a:pt x="515201" y="22603"/>
                  </a:cubicBezTo>
                  <a:cubicBezTo>
                    <a:pt x="529673" y="37075"/>
                    <a:pt x="537804" y="56704"/>
                    <a:pt x="537804" y="77171"/>
                  </a:cubicBezTo>
                  <a:lnTo>
                    <a:pt x="537804" y="77171"/>
                  </a:lnTo>
                  <a:cubicBezTo>
                    <a:pt x="537804" y="97638"/>
                    <a:pt x="529673" y="117267"/>
                    <a:pt x="515201" y="131739"/>
                  </a:cubicBezTo>
                  <a:cubicBezTo>
                    <a:pt x="500729" y="146211"/>
                    <a:pt x="481100" y="154342"/>
                    <a:pt x="460633" y="154342"/>
                  </a:cubicBezTo>
                  <a:lnTo>
                    <a:pt x="77171" y="154342"/>
                  </a:lnTo>
                  <a:cubicBezTo>
                    <a:pt x="56704" y="154342"/>
                    <a:pt x="37075" y="146211"/>
                    <a:pt x="22603" y="131739"/>
                  </a:cubicBezTo>
                  <a:cubicBezTo>
                    <a:pt x="8130" y="117267"/>
                    <a:pt x="0" y="97638"/>
                    <a:pt x="0" y="77171"/>
                  </a:cubicBezTo>
                  <a:lnTo>
                    <a:pt x="0" y="77171"/>
                  </a:lnTo>
                  <a:cubicBezTo>
                    <a:pt x="0" y="56704"/>
                    <a:pt x="8130" y="37075"/>
                    <a:pt x="22603" y="22603"/>
                  </a:cubicBezTo>
                  <a:cubicBezTo>
                    <a:pt x="37075" y="8130"/>
                    <a:pt x="56704" y="0"/>
                    <a:pt x="77171" y="0"/>
                  </a:cubicBezTo>
                  <a:close/>
                </a:path>
              </a:pathLst>
            </a:custGeom>
            <a:solidFill>
              <a:srgbClr val="009BD0"/>
            </a:solidFill>
          </p:spPr>
          <p:txBody>
            <a:bodyPr/>
            <a:lstStyle/>
            <a:p>
              <a:endParaRPr lang="en-PT" sz="700"/>
            </a:p>
          </p:txBody>
        </p:sp>
        <p:sp>
          <p:nvSpPr>
            <p:cNvPr id="46" name="TextBox 46"/>
            <p:cNvSpPr txBox="1"/>
            <p:nvPr/>
          </p:nvSpPr>
          <p:spPr>
            <a:xfrm>
              <a:off x="0" y="38100"/>
              <a:ext cx="537804" cy="116242"/>
            </a:xfrm>
            <a:prstGeom prst="rect">
              <a:avLst/>
            </a:prstGeom>
          </p:spPr>
          <p:txBody>
            <a:bodyPr lIns="25400" tIns="25400" rIns="25400" bIns="25400" rtlCol="0" anchor="ctr"/>
            <a:lstStyle/>
            <a:p>
              <a:pPr algn="ctr">
                <a:lnSpc>
                  <a:spcPts val="1296"/>
                </a:lnSpc>
              </a:pPr>
              <a:endParaRPr sz="700"/>
            </a:p>
          </p:txBody>
        </p:sp>
      </p:grpSp>
      <p:sp>
        <p:nvSpPr>
          <p:cNvPr id="47" name="TextBox 47"/>
          <p:cNvSpPr txBox="1"/>
          <p:nvPr/>
        </p:nvSpPr>
        <p:spPr>
          <a:xfrm>
            <a:off x="6487916" y="917954"/>
            <a:ext cx="306661" cy="158890"/>
          </a:xfrm>
          <a:prstGeom prst="rect">
            <a:avLst/>
          </a:prstGeom>
        </p:spPr>
        <p:txBody>
          <a:bodyPr lIns="0" tIns="0" rIns="0" bIns="0" rtlCol="0" anchor="t">
            <a:spAutoFit/>
          </a:bodyPr>
          <a:lstStyle/>
          <a:p>
            <a:pPr algn="ctr">
              <a:lnSpc>
                <a:spcPts val="1296"/>
              </a:lnSpc>
              <a:spcBef>
                <a:spcPct val="0"/>
              </a:spcBef>
            </a:pPr>
            <a:r>
              <a:rPr lang="en-US" sz="1000">
                <a:solidFill>
                  <a:srgbClr val="FFFFFF"/>
                </a:solidFill>
                <a:latin typeface="Open Sans Bold"/>
                <a:ea typeface="Open Sans Bold"/>
                <a:cs typeface="Open Sans Bold"/>
                <a:sym typeface="Open Sans Bold"/>
              </a:rPr>
              <a:t>Epic</a:t>
            </a:r>
          </a:p>
        </p:txBody>
      </p:sp>
      <p:sp>
        <p:nvSpPr>
          <p:cNvPr id="48" name="TextBox 48"/>
          <p:cNvSpPr txBox="1"/>
          <p:nvPr/>
        </p:nvSpPr>
        <p:spPr>
          <a:xfrm>
            <a:off x="7046989" y="917954"/>
            <a:ext cx="1151111" cy="158890"/>
          </a:xfrm>
          <a:prstGeom prst="rect">
            <a:avLst/>
          </a:prstGeom>
        </p:spPr>
        <p:txBody>
          <a:bodyPr lIns="0" tIns="0" rIns="0" bIns="0" rtlCol="0" anchor="t">
            <a:spAutoFit/>
          </a:bodyPr>
          <a:lstStyle/>
          <a:p>
            <a:pPr algn="ctr">
              <a:lnSpc>
                <a:spcPts val="1296"/>
              </a:lnSpc>
              <a:spcBef>
                <a:spcPct val="0"/>
              </a:spcBef>
            </a:pPr>
            <a:r>
              <a:rPr lang="en-US" sz="1000">
                <a:solidFill>
                  <a:srgbClr val="FFFFFF"/>
                </a:solidFill>
                <a:latin typeface="Open Sans Bold"/>
                <a:ea typeface="Open Sans Bold"/>
                <a:cs typeface="Open Sans Bold"/>
                <a:sym typeface="Open Sans Bold"/>
              </a:rPr>
              <a:t>Product Owner</a:t>
            </a:r>
          </a:p>
        </p:txBody>
      </p:sp>
      <p:sp>
        <p:nvSpPr>
          <p:cNvPr id="49" name="TextBox 49"/>
          <p:cNvSpPr txBox="1"/>
          <p:nvPr/>
        </p:nvSpPr>
        <p:spPr>
          <a:xfrm>
            <a:off x="6688090" y="1283904"/>
            <a:ext cx="1057796" cy="158890"/>
          </a:xfrm>
          <a:prstGeom prst="rect">
            <a:avLst/>
          </a:prstGeom>
        </p:spPr>
        <p:txBody>
          <a:bodyPr lIns="0" tIns="0" rIns="0" bIns="0" rtlCol="0" anchor="t">
            <a:spAutoFit/>
          </a:bodyPr>
          <a:lstStyle/>
          <a:p>
            <a:pPr algn="ctr">
              <a:lnSpc>
                <a:spcPts val="1296"/>
              </a:lnSpc>
              <a:spcBef>
                <a:spcPct val="0"/>
              </a:spcBef>
            </a:pPr>
            <a:r>
              <a:rPr lang="en-US" sz="1000">
                <a:solidFill>
                  <a:srgbClr val="FFFFFF"/>
                </a:solidFill>
                <a:latin typeface="Open Sans Bold"/>
                <a:ea typeface="Open Sans Bold"/>
                <a:cs typeface="Open Sans Bold"/>
                <a:sym typeface="Open Sans Bold"/>
              </a:rPr>
              <a:t>Scrum Master</a:t>
            </a:r>
          </a:p>
        </p:txBody>
      </p:sp>
      <p:sp>
        <p:nvSpPr>
          <p:cNvPr id="50" name="TextBox 50"/>
          <p:cNvSpPr txBox="1"/>
          <p:nvPr/>
        </p:nvSpPr>
        <p:spPr>
          <a:xfrm>
            <a:off x="7988773" y="1283904"/>
            <a:ext cx="851892" cy="158890"/>
          </a:xfrm>
          <a:prstGeom prst="rect">
            <a:avLst/>
          </a:prstGeom>
        </p:spPr>
        <p:txBody>
          <a:bodyPr lIns="0" tIns="0" rIns="0" bIns="0" rtlCol="0" anchor="t">
            <a:spAutoFit/>
          </a:bodyPr>
          <a:lstStyle/>
          <a:p>
            <a:pPr algn="ctr">
              <a:lnSpc>
                <a:spcPts val="1296"/>
              </a:lnSpc>
              <a:spcBef>
                <a:spcPct val="0"/>
              </a:spcBef>
            </a:pPr>
            <a:r>
              <a:rPr lang="en-US" sz="1000">
                <a:solidFill>
                  <a:srgbClr val="FFFFFF"/>
                </a:solidFill>
                <a:latin typeface="Open Sans Bold"/>
                <a:ea typeface="Open Sans Bold"/>
                <a:cs typeface="Open Sans Bold"/>
                <a:sym typeface="Open Sans Bold"/>
              </a:rPr>
              <a:t>Developers</a:t>
            </a:r>
          </a:p>
        </p:txBody>
      </p:sp>
      <p:grpSp>
        <p:nvGrpSpPr>
          <p:cNvPr id="51" name="Group 7">
            <a:extLst>
              <a:ext uri="{FF2B5EF4-FFF2-40B4-BE49-F238E27FC236}">
                <a16:creationId xmlns:a16="http://schemas.microsoft.com/office/drawing/2014/main" id="{9B6E8A7B-732A-D8E5-3B7E-73615D615EBE}"/>
              </a:ext>
            </a:extLst>
          </p:cNvPr>
          <p:cNvGrpSpPr>
            <a:grpSpLocks noChangeAspect="1"/>
          </p:cNvGrpSpPr>
          <p:nvPr/>
        </p:nvGrpSpPr>
        <p:grpSpPr>
          <a:xfrm>
            <a:off x="609600" y="2023587"/>
            <a:ext cx="3201216" cy="2089327"/>
            <a:chOff x="0" y="0"/>
            <a:chExt cx="19050000" cy="12433300"/>
          </a:xfrm>
        </p:grpSpPr>
        <p:sp>
          <p:nvSpPr>
            <p:cNvPr id="52" name="Freeform 8" descr="A screenshot of a computer screen  Description automatically generated">
              <a:extLst>
                <a:ext uri="{FF2B5EF4-FFF2-40B4-BE49-F238E27FC236}">
                  <a16:creationId xmlns:a16="http://schemas.microsoft.com/office/drawing/2014/main" id="{33466414-5943-2294-63E1-F13B9F101B7C}"/>
                </a:ext>
              </a:extLst>
            </p:cNvPr>
            <p:cNvSpPr/>
            <p:nvPr/>
          </p:nvSpPr>
          <p:spPr>
            <a:xfrm>
              <a:off x="1452880" y="587121"/>
              <a:ext cx="16166846" cy="10116185"/>
            </a:xfrm>
            <a:custGeom>
              <a:avLst/>
              <a:gdLst/>
              <a:ahLst/>
              <a:cxnLst/>
              <a:rect l="l" t="t" r="r" b="b"/>
              <a:pathLst>
                <a:path w="16166846" h="10116185">
                  <a:moveTo>
                    <a:pt x="16166846" y="0"/>
                  </a:moveTo>
                  <a:lnTo>
                    <a:pt x="16166846" y="10116185"/>
                  </a:lnTo>
                  <a:lnTo>
                    <a:pt x="0" y="10116185"/>
                  </a:lnTo>
                  <a:lnTo>
                    <a:pt x="0" y="0"/>
                  </a:lnTo>
                  <a:lnTo>
                    <a:pt x="16166846" y="0"/>
                  </a:lnTo>
                  <a:close/>
                </a:path>
              </a:pathLst>
            </a:custGeom>
            <a:blipFill>
              <a:blip r:embed="rId2"/>
              <a:stretch>
                <a:fillRect t="-16406" r="-10" b="-2409"/>
              </a:stretch>
            </a:blipFill>
          </p:spPr>
          <p:txBody>
            <a:bodyPr/>
            <a:lstStyle/>
            <a:p>
              <a:endParaRPr lang="en-PT" sz="700"/>
            </a:p>
          </p:txBody>
        </p:sp>
        <p:sp>
          <p:nvSpPr>
            <p:cNvPr id="53" name="Freeform 9">
              <a:extLst>
                <a:ext uri="{FF2B5EF4-FFF2-40B4-BE49-F238E27FC236}">
                  <a16:creationId xmlns:a16="http://schemas.microsoft.com/office/drawing/2014/main" id="{8378C871-62B1-964D-9076-6A88131C521C}"/>
                </a:ext>
              </a:extLst>
            </p:cNvPr>
            <p:cNvSpPr/>
            <p:nvPr/>
          </p:nvSpPr>
          <p:spPr>
            <a:xfrm>
              <a:off x="0" y="0"/>
              <a:ext cx="19050000" cy="12433300"/>
            </a:xfrm>
            <a:custGeom>
              <a:avLst/>
              <a:gdLst/>
              <a:ahLst/>
              <a:cxnLst/>
              <a:rect l="l" t="t" r="r" b="b"/>
              <a:pathLst>
                <a:path w="19050000" h="12433300">
                  <a:moveTo>
                    <a:pt x="19050000" y="0"/>
                  </a:moveTo>
                  <a:lnTo>
                    <a:pt x="19050000" y="12433300"/>
                  </a:lnTo>
                  <a:lnTo>
                    <a:pt x="0" y="12433300"/>
                  </a:lnTo>
                  <a:lnTo>
                    <a:pt x="0" y="0"/>
                  </a:lnTo>
                  <a:lnTo>
                    <a:pt x="19050000" y="0"/>
                  </a:lnTo>
                  <a:close/>
                </a:path>
              </a:pathLst>
            </a:custGeom>
            <a:blipFill>
              <a:blip r:embed="rId3"/>
              <a:stretch>
                <a:fillRect l="-301" r="-301"/>
              </a:stretch>
            </a:blipFill>
          </p:spPr>
          <p:txBody>
            <a:bodyPr/>
            <a:lstStyle/>
            <a:p>
              <a:endParaRPr lang="en-PT" sz="700"/>
            </a:p>
          </p:txBody>
        </p:sp>
      </p:grpSp>
      <p:grpSp>
        <p:nvGrpSpPr>
          <p:cNvPr id="54" name="Group 17">
            <a:extLst>
              <a:ext uri="{FF2B5EF4-FFF2-40B4-BE49-F238E27FC236}">
                <a16:creationId xmlns:a16="http://schemas.microsoft.com/office/drawing/2014/main" id="{30DF619C-7587-C528-0996-EBCA81BA557E}"/>
              </a:ext>
            </a:extLst>
          </p:cNvPr>
          <p:cNvGrpSpPr>
            <a:grpSpLocks noChangeAspect="1"/>
          </p:cNvGrpSpPr>
          <p:nvPr/>
        </p:nvGrpSpPr>
        <p:grpSpPr>
          <a:xfrm>
            <a:off x="4513625" y="1943111"/>
            <a:ext cx="3863154" cy="2119254"/>
            <a:chOff x="0" y="0"/>
            <a:chExt cx="5908040" cy="3241040"/>
          </a:xfrm>
        </p:grpSpPr>
        <p:sp>
          <p:nvSpPr>
            <p:cNvPr id="55" name="Freeform 18">
              <a:extLst>
                <a:ext uri="{FF2B5EF4-FFF2-40B4-BE49-F238E27FC236}">
                  <a16:creationId xmlns:a16="http://schemas.microsoft.com/office/drawing/2014/main" id="{F16CA284-356E-0A26-A94F-345A04DD2392}"/>
                </a:ext>
              </a:extLst>
            </p:cNvPr>
            <p:cNvSpPr/>
            <p:nvPr/>
          </p:nvSpPr>
          <p:spPr>
            <a:xfrm>
              <a:off x="10160" y="12700"/>
              <a:ext cx="5895340" cy="186690"/>
            </a:xfrm>
            <a:custGeom>
              <a:avLst/>
              <a:gdLst/>
              <a:ahLst/>
              <a:cxnLst/>
              <a:rect l="l" t="t" r="r" b="b"/>
              <a:pathLst>
                <a:path w="5895340" h="186690">
                  <a:moveTo>
                    <a:pt x="0" y="186690"/>
                  </a:moveTo>
                  <a:lnTo>
                    <a:pt x="0" y="127000"/>
                  </a:lnTo>
                  <a:cubicBezTo>
                    <a:pt x="0" y="57150"/>
                    <a:pt x="57150" y="0"/>
                    <a:pt x="127000" y="0"/>
                  </a:cubicBezTo>
                  <a:lnTo>
                    <a:pt x="5768340" y="0"/>
                  </a:lnTo>
                  <a:cubicBezTo>
                    <a:pt x="5838190" y="0"/>
                    <a:pt x="5895340" y="57150"/>
                    <a:pt x="5895340" y="127000"/>
                  </a:cubicBezTo>
                  <a:lnTo>
                    <a:pt x="5895340" y="186690"/>
                  </a:lnTo>
                  <a:cubicBezTo>
                    <a:pt x="5895340" y="186690"/>
                    <a:pt x="0" y="186690"/>
                    <a:pt x="0" y="186690"/>
                  </a:cubicBezTo>
                  <a:close/>
                </a:path>
              </a:pathLst>
            </a:custGeom>
            <a:gradFill rotWithShape="1">
              <a:gsLst>
                <a:gs pos="0">
                  <a:srgbClr val="0094C2">
                    <a:alpha val="100000"/>
                  </a:srgbClr>
                </a:gs>
                <a:gs pos="100000">
                  <a:srgbClr val="043F85">
                    <a:alpha val="100000"/>
                  </a:srgbClr>
                </a:gs>
              </a:gsLst>
              <a:lin ang="2700000"/>
            </a:gradFill>
          </p:spPr>
          <p:txBody>
            <a:bodyPr/>
            <a:lstStyle/>
            <a:p>
              <a:endParaRPr lang="en-PT" sz="700"/>
            </a:p>
          </p:txBody>
        </p:sp>
        <p:sp>
          <p:nvSpPr>
            <p:cNvPr id="56" name="Freeform 19" descr="scrum-agile-model">
              <a:extLst>
                <a:ext uri="{FF2B5EF4-FFF2-40B4-BE49-F238E27FC236}">
                  <a16:creationId xmlns:a16="http://schemas.microsoft.com/office/drawing/2014/main" id="{5BA17B35-591F-6305-39FF-446FB9B005F5}"/>
                </a:ext>
              </a:extLst>
            </p:cNvPr>
            <p:cNvSpPr/>
            <p:nvPr/>
          </p:nvSpPr>
          <p:spPr>
            <a:xfrm>
              <a:off x="6350" y="193040"/>
              <a:ext cx="5895340" cy="3041650"/>
            </a:xfrm>
            <a:custGeom>
              <a:avLst/>
              <a:gdLst/>
              <a:ahLst/>
              <a:cxnLst/>
              <a:rect l="l" t="t" r="r" b="b"/>
              <a:pathLst>
                <a:path w="5895340" h="3041650">
                  <a:moveTo>
                    <a:pt x="5768340" y="3041650"/>
                  </a:moveTo>
                  <a:lnTo>
                    <a:pt x="127000" y="3041650"/>
                  </a:lnTo>
                  <a:cubicBezTo>
                    <a:pt x="57150" y="3041650"/>
                    <a:pt x="0" y="2984500"/>
                    <a:pt x="0" y="2914650"/>
                  </a:cubicBezTo>
                  <a:lnTo>
                    <a:pt x="0" y="0"/>
                  </a:lnTo>
                  <a:lnTo>
                    <a:pt x="5895340" y="0"/>
                  </a:lnTo>
                  <a:lnTo>
                    <a:pt x="5895340" y="2914650"/>
                  </a:lnTo>
                  <a:cubicBezTo>
                    <a:pt x="5895340" y="2985770"/>
                    <a:pt x="5838190" y="3041650"/>
                    <a:pt x="5768340" y="3041650"/>
                  </a:cubicBezTo>
                  <a:close/>
                </a:path>
              </a:pathLst>
            </a:custGeom>
            <a:blipFill>
              <a:blip r:embed="rId4"/>
              <a:stretch>
                <a:fillRect t="-4360" b="-4360"/>
              </a:stretch>
            </a:blipFill>
          </p:spPr>
          <p:txBody>
            <a:bodyPr/>
            <a:lstStyle/>
            <a:p>
              <a:endParaRPr lang="en-PT" sz="700"/>
            </a:p>
          </p:txBody>
        </p:sp>
        <p:sp>
          <p:nvSpPr>
            <p:cNvPr id="57" name="Freeform 20">
              <a:extLst>
                <a:ext uri="{FF2B5EF4-FFF2-40B4-BE49-F238E27FC236}">
                  <a16:creationId xmlns:a16="http://schemas.microsoft.com/office/drawing/2014/main" id="{D861870B-0B92-139A-19BA-A061B1DCA977}"/>
                </a:ext>
              </a:extLst>
            </p:cNvPr>
            <p:cNvSpPr/>
            <p:nvPr/>
          </p:nvSpPr>
          <p:spPr>
            <a:xfrm>
              <a:off x="0" y="0"/>
              <a:ext cx="5908040" cy="3241040"/>
            </a:xfrm>
            <a:custGeom>
              <a:avLst/>
              <a:gdLst/>
              <a:ahLst/>
              <a:cxnLst/>
              <a:rect l="l" t="t" r="r" b="b"/>
              <a:pathLst>
                <a:path w="5908040" h="3241040">
                  <a:moveTo>
                    <a:pt x="5774690" y="0"/>
                  </a:moveTo>
                  <a:lnTo>
                    <a:pt x="133350" y="0"/>
                  </a:lnTo>
                  <a:cubicBezTo>
                    <a:pt x="59690" y="0"/>
                    <a:pt x="0" y="59690"/>
                    <a:pt x="0" y="133350"/>
                  </a:cubicBezTo>
                  <a:lnTo>
                    <a:pt x="0" y="3107690"/>
                  </a:lnTo>
                  <a:cubicBezTo>
                    <a:pt x="0" y="3181350"/>
                    <a:pt x="59690" y="3241040"/>
                    <a:pt x="133350" y="3241040"/>
                  </a:cubicBezTo>
                  <a:lnTo>
                    <a:pt x="5774690" y="3241040"/>
                  </a:lnTo>
                  <a:cubicBezTo>
                    <a:pt x="5848350" y="3241040"/>
                    <a:pt x="5908040" y="3181350"/>
                    <a:pt x="5908040" y="3107690"/>
                  </a:cubicBezTo>
                  <a:lnTo>
                    <a:pt x="5908040" y="133350"/>
                  </a:lnTo>
                  <a:cubicBezTo>
                    <a:pt x="5908040" y="59690"/>
                    <a:pt x="5848350" y="0"/>
                    <a:pt x="5774690" y="0"/>
                  </a:cubicBezTo>
                  <a:close/>
                  <a:moveTo>
                    <a:pt x="5895340" y="3107690"/>
                  </a:moveTo>
                  <a:cubicBezTo>
                    <a:pt x="5895340" y="3175000"/>
                    <a:pt x="5842000" y="3228340"/>
                    <a:pt x="5774690" y="3228340"/>
                  </a:cubicBezTo>
                  <a:lnTo>
                    <a:pt x="133350" y="3228340"/>
                  </a:lnTo>
                  <a:cubicBezTo>
                    <a:pt x="67310" y="3228340"/>
                    <a:pt x="12700" y="3173730"/>
                    <a:pt x="12700" y="3107690"/>
                  </a:cubicBezTo>
                  <a:lnTo>
                    <a:pt x="12700" y="199390"/>
                  </a:lnTo>
                  <a:lnTo>
                    <a:pt x="5895340" y="199390"/>
                  </a:lnTo>
                  <a:lnTo>
                    <a:pt x="5895340" y="3107690"/>
                  </a:lnTo>
                  <a:close/>
                  <a:moveTo>
                    <a:pt x="5895340" y="186690"/>
                  </a:moveTo>
                  <a:lnTo>
                    <a:pt x="12700" y="186690"/>
                  </a:lnTo>
                  <a:lnTo>
                    <a:pt x="12700" y="133350"/>
                  </a:lnTo>
                  <a:cubicBezTo>
                    <a:pt x="12700" y="67310"/>
                    <a:pt x="67310" y="12700"/>
                    <a:pt x="133350" y="12700"/>
                  </a:cubicBezTo>
                  <a:lnTo>
                    <a:pt x="5774690" y="12700"/>
                  </a:lnTo>
                  <a:cubicBezTo>
                    <a:pt x="5840730" y="12700"/>
                    <a:pt x="5895340" y="67310"/>
                    <a:pt x="5895340" y="133350"/>
                  </a:cubicBezTo>
                  <a:lnTo>
                    <a:pt x="5895340" y="186690"/>
                  </a:lnTo>
                  <a:close/>
                </a:path>
              </a:pathLst>
            </a:custGeom>
            <a:gradFill rotWithShape="1">
              <a:gsLst>
                <a:gs pos="0">
                  <a:srgbClr val="0094C2">
                    <a:alpha val="100000"/>
                  </a:srgbClr>
                </a:gs>
                <a:gs pos="100000">
                  <a:srgbClr val="043F85">
                    <a:alpha val="100000"/>
                  </a:srgbClr>
                </a:gs>
              </a:gsLst>
              <a:lin ang="2700000"/>
            </a:gradFill>
          </p:spPr>
          <p:txBody>
            <a:bodyPr/>
            <a:lstStyle/>
            <a:p>
              <a:endParaRPr lang="en-PT" sz="700"/>
            </a:p>
          </p:txBody>
        </p:sp>
        <p:sp>
          <p:nvSpPr>
            <p:cNvPr id="58" name="Freeform 21">
              <a:extLst>
                <a:ext uri="{FF2B5EF4-FFF2-40B4-BE49-F238E27FC236}">
                  <a16:creationId xmlns:a16="http://schemas.microsoft.com/office/drawing/2014/main" id="{CDB965EF-D23E-B40A-88E2-17C9189C9DD4}"/>
                </a:ext>
              </a:extLst>
            </p:cNvPr>
            <p:cNvSpPr/>
            <p:nvPr/>
          </p:nvSpPr>
          <p:spPr>
            <a:xfrm>
              <a:off x="149860" y="73660"/>
              <a:ext cx="299720" cy="63500"/>
            </a:xfrm>
            <a:custGeom>
              <a:avLst/>
              <a:gdLst/>
              <a:ahLst/>
              <a:cxnLst/>
              <a:rect l="l" t="t" r="r" b="b"/>
              <a:pathLst>
                <a:path w="299720" h="63500">
                  <a:moveTo>
                    <a:pt x="118110" y="0"/>
                  </a:moveTo>
                  <a:lnTo>
                    <a:pt x="181610" y="0"/>
                  </a:lnTo>
                  <a:lnTo>
                    <a:pt x="181610" y="63500"/>
                  </a:lnTo>
                  <a:lnTo>
                    <a:pt x="118110" y="63500"/>
                  </a:lnTo>
                  <a:lnTo>
                    <a:pt x="118110" y="0"/>
                  </a:lnTo>
                  <a:close/>
                  <a:moveTo>
                    <a:pt x="31750" y="0"/>
                  </a:moveTo>
                  <a:cubicBezTo>
                    <a:pt x="49530" y="0"/>
                    <a:pt x="63500" y="13970"/>
                    <a:pt x="63500" y="31750"/>
                  </a:cubicBezTo>
                  <a:cubicBezTo>
                    <a:pt x="63500" y="49530"/>
                    <a:pt x="49530" y="63500"/>
                    <a:pt x="31750" y="63500"/>
                  </a:cubicBezTo>
                  <a:cubicBezTo>
                    <a:pt x="13970" y="63500"/>
                    <a:pt x="0" y="49530"/>
                    <a:pt x="0" y="31750"/>
                  </a:cubicBezTo>
                  <a:cubicBezTo>
                    <a:pt x="0" y="13970"/>
                    <a:pt x="13970" y="0"/>
                    <a:pt x="31750" y="0"/>
                  </a:cubicBezTo>
                  <a:close/>
                  <a:moveTo>
                    <a:pt x="267970" y="0"/>
                  </a:moveTo>
                  <a:lnTo>
                    <a:pt x="236220" y="63500"/>
                  </a:lnTo>
                  <a:lnTo>
                    <a:pt x="299720" y="63500"/>
                  </a:lnTo>
                  <a:lnTo>
                    <a:pt x="267970" y="0"/>
                  </a:lnTo>
                  <a:close/>
                </a:path>
              </a:pathLst>
            </a:custGeom>
            <a:solidFill>
              <a:srgbClr val="008FBC"/>
            </a:solidFill>
          </p:spPr>
          <p:txBody>
            <a:bodyPr/>
            <a:lstStyle/>
            <a:p>
              <a:endParaRPr lang="en-PT" sz="700"/>
            </a:p>
          </p:txBody>
        </p:sp>
        <p:sp>
          <p:nvSpPr>
            <p:cNvPr id="59" name="Freeform 22">
              <a:extLst>
                <a:ext uri="{FF2B5EF4-FFF2-40B4-BE49-F238E27FC236}">
                  <a16:creationId xmlns:a16="http://schemas.microsoft.com/office/drawing/2014/main" id="{6230D40D-C79B-DA75-47DE-76A4D4E2C7BA}"/>
                </a:ext>
              </a:extLst>
            </p:cNvPr>
            <p:cNvSpPr/>
            <p:nvPr/>
          </p:nvSpPr>
          <p:spPr>
            <a:xfrm>
              <a:off x="591820" y="88900"/>
              <a:ext cx="5175250" cy="33020"/>
            </a:xfrm>
            <a:custGeom>
              <a:avLst/>
              <a:gdLst/>
              <a:ahLst/>
              <a:cxnLst/>
              <a:rect l="l" t="t" r="r" b="b"/>
              <a:pathLst>
                <a:path w="5175250" h="33020">
                  <a:moveTo>
                    <a:pt x="5158740" y="33020"/>
                  </a:moveTo>
                  <a:lnTo>
                    <a:pt x="16510" y="33020"/>
                  </a:lnTo>
                  <a:cubicBezTo>
                    <a:pt x="7620" y="33020"/>
                    <a:pt x="0" y="25400"/>
                    <a:pt x="0" y="16510"/>
                  </a:cubicBezTo>
                  <a:lnTo>
                    <a:pt x="0" y="16510"/>
                  </a:lnTo>
                  <a:cubicBezTo>
                    <a:pt x="0" y="7620"/>
                    <a:pt x="7620" y="0"/>
                    <a:pt x="16510" y="0"/>
                  </a:cubicBezTo>
                  <a:lnTo>
                    <a:pt x="5158740" y="0"/>
                  </a:lnTo>
                  <a:cubicBezTo>
                    <a:pt x="5167630" y="0"/>
                    <a:pt x="5175250" y="7620"/>
                    <a:pt x="5175250" y="16510"/>
                  </a:cubicBezTo>
                  <a:lnTo>
                    <a:pt x="5175250" y="16510"/>
                  </a:lnTo>
                  <a:cubicBezTo>
                    <a:pt x="5173980" y="25400"/>
                    <a:pt x="5167630" y="33020"/>
                    <a:pt x="5158740" y="33020"/>
                  </a:cubicBezTo>
                  <a:close/>
                </a:path>
              </a:pathLst>
            </a:custGeom>
            <a:solidFill>
              <a:srgbClr val="FFFFFF"/>
            </a:solidFill>
          </p:spPr>
          <p:txBody>
            <a:bodyPr/>
            <a:lstStyle/>
            <a:p>
              <a:endParaRPr lang="en-PT" sz="70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8745498" y="4801167"/>
            <a:ext cx="190335" cy="102592"/>
          </a:xfrm>
          <a:prstGeom prst="rect">
            <a:avLst/>
          </a:prstGeom>
        </p:spPr>
        <p:txBody>
          <a:bodyPr lIns="0" tIns="0" rIns="0" bIns="0" rtlCol="0" anchor="t">
            <a:spAutoFit/>
          </a:bodyPr>
          <a:lstStyle/>
          <a:p>
            <a:pPr algn="r">
              <a:lnSpc>
                <a:spcPts val="810"/>
              </a:lnSpc>
            </a:pPr>
            <a:r>
              <a:rPr lang="en-US" sz="675" dirty="0">
                <a:solidFill>
                  <a:schemeClr val="tx1"/>
                </a:solidFill>
                <a:latin typeface="Open Sans Bold"/>
                <a:ea typeface="Open Sans Bold"/>
                <a:cs typeface="Open Sans Bold"/>
                <a:sym typeface="Open Sans Bold"/>
              </a:rPr>
              <a:t>5</a:t>
            </a:r>
          </a:p>
        </p:txBody>
      </p:sp>
      <p:sp>
        <p:nvSpPr>
          <p:cNvPr id="11" name="TextBox 11"/>
          <p:cNvSpPr txBox="1"/>
          <p:nvPr/>
        </p:nvSpPr>
        <p:spPr>
          <a:xfrm>
            <a:off x="492967" y="494244"/>
            <a:ext cx="6374271" cy="294953"/>
          </a:xfrm>
          <a:prstGeom prst="rect">
            <a:avLst/>
          </a:prstGeom>
        </p:spPr>
        <p:txBody>
          <a:bodyPr lIns="0" tIns="0" rIns="0" bIns="0" rtlCol="0" anchor="t">
            <a:spAutoFit/>
          </a:bodyPr>
          <a:lstStyle/>
          <a:p>
            <a:pPr>
              <a:lnSpc>
                <a:spcPts val="2268"/>
              </a:lnSpc>
            </a:pPr>
            <a:r>
              <a:rPr lang="en-US" sz="2100" dirty="0">
                <a:solidFill>
                  <a:schemeClr val="tx1"/>
                </a:solidFill>
                <a:latin typeface="Open Sans Bold"/>
                <a:ea typeface="Open Sans Bold"/>
                <a:cs typeface="Open Sans Bold"/>
                <a:sym typeface="Open Sans Bold"/>
              </a:rPr>
              <a:t>Tech project management tools</a:t>
            </a:r>
          </a:p>
        </p:txBody>
      </p:sp>
      <p:sp>
        <p:nvSpPr>
          <p:cNvPr id="12" name="Freeform 12">
            <a:extLst>
              <a:ext uri="{FF2B5EF4-FFF2-40B4-BE49-F238E27FC236}">
                <a16:creationId xmlns:a16="http://schemas.microsoft.com/office/drawing/2014/main" id="{9496EB10-EDF3-00C6-311E-18EFECCFF085}"/>
              </a:ext>
            </a:extLst>
          </p:cNvPr>
          <p:cNvSpPr/>
          <p:nvPr/>
        </p:nvSpPr>
        <p:spPr>
          <a:xfrm>
            <a:off x="4428883" y="2648061"/>
            <a:ext cx="1169142" cy="493338"/>
          </a:xfrm>
          <a:custGeom>
            <a:avLst/>
            <a:gdLst/>
            <a:ahLst/>
            <a:cxnLst/>
            <a:rect l="l" t="t" r="r" b="b"/>
            <a:pathLst>
              <a:path w="2338284" h="986675">
                <a:moveTo>
                  <a:pt x="0" y="0"/>
                </a:moveTo>
                <a:lnTo>
                  <a:pt x="2338285" y="0"/>
                </a:lnTo>
                <a:lnTo>
                  <a:pt x="2338285" y="986675"/>
                </a:lnTo>
                <a:lnTo>
                  <a:pt x="0" y="986675"/>
                </a:lnTo>
                <a:lnTo>
                  <a:pt x="0" y="0"/>
                </a:lnTo>
                <a:close/>
              </a:path>
            </a:pathLst>
          </a:custGeom>
          <a:blipFill>
            <a:blip r:embed="rId2"/>
            <a:stretch>
              <a:fillRect/>
            </a:stretch>
          </a:blipFill>
        </p:spPr>
        <p:txBody>
          <a:bodyPr/>
          <a:lstStyle/>
          <a:p>
            <a:endParaRPr lang="en-PT" sz="700">
              <a:solidFill>
                <a:schemeClr val="tx1"/>
              </a:solidFill>
            </a:endParaRPr>
          </a:p>
        </p:txBody>
      </p:sp>
      <p:sp>
        <p:nvSpPr>
          <p:cNvPr id="14" name="TextBox 11">
            <a:extLst>
              <a:ext uri="{FF2B5EF4-FFF2-40B4-BE49-F238E27FC236}">
                <a16:creationId xmlns:a16="http://schemas.microsoft.com/office/drawing/2014/main" id="{823D0631-64DC-49E3-3098-8F8AE0D5B173}"/>
              </a:ext>
            </a:extLst>
          </p:cNvPr>
          <p:cNvSpPr txBox="1"/>
          <p:nvPr/>
        </p:nvSpPr>
        <p:spPr>
          <a:xfrm>
            <a:off x="847761" y="1560447"/>
            <a:ext cx="3014988" cy="2462213"/>
          </a:xfrm>
          <a:prstGeom prst="rect">
            <a:avLst/>
          </a:prstGeom>
        </p:spPr>
        <p:txBody>
          <a:bodyPr wrap="square" lIns="0" tIns="0" rIns="0" bIns="0" rtlCol="0" anchor="t">
            <a:spAutoFit/>
          </a:bodyPr>
          <a:lstStyle/>
          <a:p>
            <a:pPr algn="just"/>
            <a:r>
              <a:rPr lang="en-US" sz="1600" b="1" dirty="0">
                <a:solidFill>
                  <a:srgbClr val="0E0E0E"/>
                </a:solidFill>
                <a:effectLst/>
                <a:latin typeface=".SF NS"/>
              </a:rPr>
              <a:t>What is JIRA?</a:t>
            </a:r>
            <a:endParaRPr lang="en-US" sz="1600" dirty="0">
              <a:solidFill>
                <a:srgbClr val="0E0E0E"/>
              </a:solidFill>
              <a:effectLst/>
              <a:latin typeface=".SF NS"/>
            </a:endParaRPr>
          </a:p>
          <a:p>
            <a:pPr algn="just"/>
            <a:br>
              <a:rPr lang="en-US" sz="1600" dirty="0">
                <a:solidFill>
                  <a:srgbClr val="0E0E0E"/>
                </a:solidFill>
                <a:effectLst/>
                <a:latin typeface=".SF NS"/>
              </a:rPr>
            </a:br>
            <a:endParaRPr lang="en-US" sz="1600" dirty="0">
              <a:solidFill>
                <a:srgbClr val="0E0E0E"/>
              </a:solidFill>
              <a:effectLst/>
              <a:latin typeface=".SF NS"/>
            </a:endParaRPr>
          </a:p>
          <a:p>
            <a:pPr algn="just"/>
            <a:r>
              <a:rPr lang="en-US" sz="1600" dirty="0">
                <a:solidFill>
                  <a:srgbClr val="0E0E0E"/>
                </a:solidFill>
                <a:effectLst/>
                <a:latin typeface=".SF NS"/>
              </a:rPr>
              <a:t>Jira is a project management tool developed by Atlassian. Primarily used for software development, it allows you to plan, track, and manage the project lifecycle, especially in agile methodologies like Scrum and Kanban.</a:t>
            </a:r>
          </a:p>
        </p:txBody>
      </p:sp>
      <p:pic>
        <p:nvPicPr>
          <p:cNvPr id="2050" name="Picture 2" descr="Confluence – Online Teaching and Learning">
            <a:extLst>
              <a:ext uri="{FF2B5EF4-FFF2-40B4-BE49-F238E27FC236}">
                <a16:creationId xmlns:a16="http://schemas.microsoft.com/office/drawing/2014/main" id="{4F738645-0135-88C4-123E-09742B34A5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564" b="30880"/>
          <a:stretch/>
        </p:blipFill>
        <p:spPr bwMode="auto">
          <a:xfrm>
            <a:off x="6313101" y="2628085"/>
            <a:ext cx="2429940" cy="5332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1FB31-1976-E60D-640E-476856D6A33A}"/>
            </a:ext>
          </a:extLst>
        </p:cNvPr>
        <p:cNvGrpSpPr/>
        <p:nvPr/>
      </p:nvGrpSpPr>
      <p:grpSpPr>
        <a:xfrm>
          <a:off x="0" y="0"/>
          <a:ext cx="0" cy="0"/>
          <a:chOff x="0" y="0"/>
          <a:chExt cx="0" cy="0"/>
        </a:xfrm>
      </p:grpSpPr>
      <p:sp>
        <p:nvSpPr>
          <p:cNvPr id="14" name="TextBox 11">
            <a:extLst>
              <a:ext uri="{FF2B5EF4-FFF2-40B4-BE49-F238E27FC236}">
                <a16:creationId xmlns:a16="http://schemas.microsoft.com/office/drawing/2014/main" id="{27FF8217-CC28-1480-105A-09FDF4FA37DC}"/>
              </a:ext>
            </a:extLst>
          </p:cNvPr>
          <p:cNvSpPr txBox="1"/>
          <p:nvPr/>
        </p:nvSpPr>
        <p:spPr>
          <a:xfrm>
            <a:off x="665114" y="1276350"/>
            <a:ext cx="3014988" cy="2954655"/>
          </a:xfrm>
          <a:prstGeom prst="rect">
            <a:avLst/>
          </a:prstGeom>
        </p:spPr>
        <p:txBody>
          <a:bodyPr wrap="square" lIns="0" tIns="0" rIns="0" bIns="0" rtlCol="0" anchor="t">
            <a:spAutoFit/>
          </a:bodyPr>
          <a:lstStyle/>
          <a:p>
            <a:r>
              <a:rPr lang="en-US" sz="1600" b="1" dirty="0">
                <a:solidFill>
                  <a:srgbClr val="0E0E0E"/>
                </a:solidFill>
                <a:effectLst/>
                <a:latin typeface=".SF NS"/>
              </a:rPr>
              <a:t>Project</a:t>
            </a:r>
            <a:endParaRPr lang="en-US" sz="1600" dirty="0">
              <a:solidFill>
                <a:srgbClr val="0E0E0E"/>
              </a:solidFill>
              <a:effectLst/>
              <a:latin typeface=".SF NS"/>
            </a:endParaRPr>
          </a:p>
          <a:p>
            <a:br>
              <a:rPr lang="en-US" sz="1600" dirty="0">
                <a:solidFill>
                  <a:srgbClr val="0E0E0E"/>
                </a:solidFill>
                <a:effectLst/>
                <a:latin typeface=".SF NS"/>
              </a:rPr>
            </a:br>
            <a:endParaRPr lang="en-US" sz="1600" dirty="0">
              <a:solidFill>
                <a:srgbClr val="0E0E0E"/>
              </a:solidFill>
              <a:effectLst/>
              <a:latin typeface=".SF NS"/>
            </a:endParaRPr>
          </a:p>
          <a:p>
            <a:r>
              <a:rPr lang="en-US" sz="1600" dirty="0">
                <a:solidFill>
                  <a:srgbClr val="0E0E0E"/>
                </a:solidFill>
                <a:effectLst/>
                <a:latin typeface=".SF NS"/>
              </a:rPr>
              <a:t>A project in Jira represents a collection of tasks and functionalities that are related to a specific area of work. Each project can have its own backlog, sprint configuration, and tasks. It is the central point for managing all activities and progress within the platform.</a:t>
            </a:r>
          </a:p>
        </p:txBody>
      </p:sp>
      <p:pic>
        <p:nvPicPr>
          <p:cNvPr id="5" name="Picture 4">
            <a:extLst>
              <a:ext uri="{FF2B5EF4-FFF2-40B4-BE49-F238E27FC236}">
                <a16:creationId xmlns:a16="http://schemas.microsoft.com/office/drawing/2014/main" id="{A499D91E-A8C4-72F1-BF9B-55ACCA70EB8A}"/>
              </a:ext>
            </a:extLst>
          </p:cNvPr>
          <p:cNvPicPr>
            <a:picLocks noChangeAspect="1"/>
          </p:cNvPicPr>
          <p:nvPr/>
        </p:nvPicPr>
        <p:blipFill>
          <a:blip r:embed="rId2"/>
          <a:stretch>
            <a:fillRect/>
          </a:stretch>
        </p:blipFill>
        <p:spPr>
          <a:xfrm>
            <a:off x="3731989" y="1276350"/>
            <a:ext cx="5073260" cy="2781300"/>
          </a:xfrm>
          <a:prstGeom prst="rect">
            <a:avLst/>
          </a:prstGeom>
          <a:ln>
            <a:noFill/>
          </a:ln>
          <a:effectLst>
            <a:outerShdw blurRad="292100" dist="139700" dir="2700000" algn="tl" rotWithShape="0">
              <a:srgbClr val="333333">
                <a:alpha val="65000"/>
              </a:srgbClr>
            </a:outerShdw>
          </a:effectLst>
        </p:spPr>
      </p:pic>
      <p:sp>
        <p:nvSpPr>
          <p:cNvPr id="6" name="TextBox 11">
            <a:extLst>
              <a:ext uri="{FF2B5EF4-FFF2-40B4-BE49-F238E27FC236}">
                <a16:creationId xmlns:a16="http://schemas.microsoft.com/office/drawing/2014/main" id="{A1A500F8-3E8A-5AB9-E70A-E1697460C996}"/>
              </a:ext>
            </a:extLst>
          </p:cNvPr>
          <p:cNvSpPr txBox="1"/>
          <p:nvPr/>
        </p:nvSpPr>
        <p:spPr>
          <a:xfrm>
            <a:off x="492967" y="494244"/>
            <a:ext cx="6374271" cy="294953"/>
          </a:xfrm>
          <a:prstGeom prst="rect">
            <a:avLst/>
          </a:prstGeom>
        </p:spPr>
        <p:txBody>
          <a:bodyPr lIns="0" tIns="0" rIns="0" bIns="0" rtlCol="0" anchor="t">
            <a:spAutoFit/>
          </a:bodyPr>
          <a:lstStyle/>
          <a:p>
            <a:pPr>
              <a:lnSpc>
                <a:spcPts val="2268"/>
              </a:lnSpc>
            </a:pPr>
            <a:r>
              <a:rPr lang="en-US" sz="2100" dirty="0">
                <a:solidFill>
                  <a:srgbClr val="033F85"/>
                </a:solidFill>
                <a:latin typeface="Open Sans Bold"/>
                <a:ea typeface="Open Sans Bold"/>
                <a:cs typeface="Open Sans Bold"/>
                <a:sym typeface="Open Sans Bold"/>
              </a:rPr>
              <a:t>Tech project management tools</a:t>
            </a:r>
          </a:p>
        </p:txBody>
      </p:sp>
    </p:spTree>
    <p:extLst>
      <p:ext uri="{BB962C8B-B14F-4D97-AF65-F5344CB8AC3E}">
        <p14:creationId xmlns:p14="http://schemas.microsoft.com/office/powerpoint/2010/main" val="3861587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0AFA4-0505-3275-2F3E-8305BDFE4AC0}"/>
            </a:ext>
          </a:extLst>
        </p:cNvPr>
        <p:cNvGrpSpPr/>
        <p:nvPr/>
      </p:nvGrpSpPr>
      <p:grpSpPr>
        <a:xfrm>
          <a:off x="0" y="0"/>
          <a:ext cx="0" cy="0"/>
          <a:chOff x="0" y="0"/>
          <a:chExt cx="0" cy="0"/>
        </a:xfrm>
      </p:grpSpPr>
      <p:sp>
        <p:nvSpPr>
          <p:cNvPr id="14" name="TextBox 11">
            <a:extLst>
              <a:ext uri="{FF2B5EF4-FFF2-40B4-BE49-F238E27FC236}">
                <a16:creationId xmlns:a16="http://schemas.microsoft.com/office/drawing/2014/main" id="{D8F3B3F7-4EE9-A4AE-713A-C00917E7F75A}"/>
              </a:ext>
            </a:extLst>
          </p:cNvPr>
          <p:cNvSpPr txBox="1"/>
          <p:nvPr/>
        </p:nvSpPr>
        <p:spPr>
          <a:xfrm>
            <a:off x="492967" y="1371750"/>
            <a:ext cx="3014988" cy="2215991"/>
          </a:xfrm>
          <a:prstGeom prst="rect">
            <a:avLst/>
          </a:prstGeom>
        </p:spPr>
        <p:txBody>
          <a:bodyPr wrap="square" lIns="0" tIns="0" rIns="0" bIns="0" rtlCol="0" anchor="t">
            <a:spAutoFit/>
          </a:bodyPr>
          <a:lstStyle/>
          <a:p>
            <a:r>
              <a:rPr lang="en-US" sz="1600" b="1" dirty="0">
                <a:solidFill>
                  <a:srgbClr val="0E0E0E"/>
                </a:solidFill>
                <a:effectLst/>
                <a:latin typeface=".SF NS"/>
              </a:rPr>
              <a:t>Backlog</a:t>
            </a:r>
            <a:endParaRPr lang="en-US" sz="1600" dirty="0">
              <a:solidFill>
                <a:srgbClr val="0E0E0E"/>
              </a:solidFill>
              <a:effectLst/>
              <a:latin typeface=".SF NS"/>
            </a:endParaRPr>
          </a:p>
          <a:p>
            <a:br>
              <a:rPr lang="en-US" sz="1600" dirty="0">
                <a:solidFill>
                  <a:srgbClr val="0E0E0E"/>
                </a:solidFill>
                <a:effectLst/>
                <a:latin typeface=".SF NS"/>
              </a:rPr>
            </a:br>
            <a:endParaRPr lang="en-US" sz="1600" dirty="0">
              <a:solidFill>
                <a:srgbClr val="0E0E0E"/>
              </a:solidFill>
              <a:effectLst/>
              <a:latin typeface=".SF NS"/>
            </a:endParaRPr>
          </a:p>
          <a:p>
            <a:r>
              <a:rPr lang="en-US" sz="1600" dirty="0">
                <a:solidFill>
                  <a:srgbClr val="0E0E0E"/>
                </a:solidFill>
                <a:effectLst/>
                <a:latin typeface=".SF NS"/>
              </a:rPr>
              <a:t>The backlog is a prioritized list of tasks, user stories, and bugs that need to be developed. It represents the outstanding work in the project and serves as the starting point for sprint planning.</a:t>
            </a:r>
          </a:p>
        </p:txBody>
      </p:sp>
      <p:pic>
        <p:nvPicPr>
          <p:cNvPr id="6" name="Picture 5">
            <a:extLst>
              <a:ext uri="{FF2B5EF4-FFF2-40B4-BE49-F238E27FC236}">
                <a16:creationId xmlns:a16="http://schemas.microsoft.com/office/drawing/2014/main" id="{FA04A85D-2A4C-1633-4FC2-DD72556EDFB6}"/>
              </a:ext>
            </a:extLst>
          </p:cNvPr>
          <p:cNvPicPr>
            <a:picLocks noChangeAspect="1"/>
          </p:cNvPicPr>
          <p:nvPr/>
        </p:nvPicPr>
        <p:blipFill>
          <a:blip r:embed="rId2"/>
          <a:stretch>
            <a:fillRect/>
          </a:stretch>
        </p:blipFill>
        <p:spPr>
          <a:xfrm>
            <a:off x="3660439" y="1371750"/>
            <a:ext cx="5269824" cy="2462782"/>
          </a:xfrm>
          <a:prstGeom prst="rect">
            <a:avLst/>
          </a:prstGeom>
          <a:ln>
            <a:noFill/>
          </a:ln>
          <a:effectLst>
            <a:outerShdw blurRad="292100" dist="139700" dir="2700000" algn="tl" rotWithShape="0">
              <a:srgbClr val="333333">
                <a:alpha val="65000"/>
              </a:srgbClr>
            </a:outerShdw>
          </a:effectLst>
        </p:spPr>
      </p:pic>
      <p:sp>
        <p:nvSpPr>
          <p:cNvPr id="5" name="TextBox 11">
            <a:extLst>
              <a:ext uri="{FF2B5EF4-FFF2-40B4-BE49-F238E27FC236}">
                <a16:creationId xmlns:a16="http://schemas.microsoft.com/office/drawing/2014/main" id="{0A8577F6-DF76-AC66-4DEA-05AC10099E57}"/>
              </a:ext>
            </a:extLst>
          </p:cNvPr>
          <p:cNvSpPr txBox="1"/>
          <p:nvPr/>
        </p:nvSpPr>
        <p:spPr>
          <a:xfrm>
            <a:off x="492967" y="494244"/>
            <a:ext cx="6374271" cy="294953"/>
          </a:xfrm>
          <a:prstGeom prst="rect">
            <a:avLst/>
          </a:prstGeom>
        </p:spPr>
        <p:txBody>
          <a:bodyPr lIns="0" tIns="0" rIns="0" bIns="0" rtlCol="0" anchor="t">
            <a:spAutoFit/>
          </a:bodyPr>
          <a:lstStyle/>
          <a:p>
            <a:pPr>
              <a:lnSpc>
                <a:spcPts val="2268"/>
              </a:lnSpc>
            </a:pPr>
            <a:r>
              <a:rPr lang="en-US" sz="2100" dirty="0">
                <a:solidFill>
                  <a:srgbClr val="033F85"/>
                </a:solidFill>
                <a:latin typeface="Open Sans Bold"/>
                <a:ea typeface="Open Sans Bold"/>
                <a:cs typeface="Open Sans Bold"/>
                <a:sym typeface="Open Sans Bold"/>
              </a:rPr>
              <a:t>Tech project management tools</a:t>
            </a:r>
          </a:p>
        </p:txBody>
      </p:sp>
    </p:spTree>
    <p:extLst>
      <p:ext uri="{BB962C8B-B14F-4D97-AF65-F5344CB8AC3E}">
        <p14:creationId xmlns:p14="http://schemas.microsoft.com/office/powerpoint/2010/main" val="2789418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659DA-6254-533E-A759-134142D17768}"/>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14F08B99-1AEA-0563-9156-AB4182C77472}"/>
              </a:ext>
            </a:extLst>
          </p:cNvPr>
          <p:cNvSpPr txBox="1"/>
          <p:nvPr/>
        </p:nvSpPr>
        <p:spPr>
          <a:xfrm>
            <a:off x="8745498" y="4801167"/>
            <a:ext cx="190335" cy="102592"/>
          </a:xfrm>
          <a:prstGeom prst="rect">
            <a:avLst/>
          </a:prstGeom>
        </p:spPr>
        <p:txBody>
          <a:bodyPr lIns="0" tIns="0" rIns="0" bIns="0" rtlCol="0" anchor="t">
            <a:spAutoFit/>
          </a:bodyPr>
          <a:lstStyle/>
          <a:p>
            <a:pPr algn="r">
              <a:lnSpc>
                <a:spcPts val="810"/>
              </a:lnSpc>
            </a:pPr>
            <a:r>
              <a:rPr lang="en-US" sz="675" dirty="0">
                <a:latin typeface="Open Sans Bold"/>
                <a:ea typeface="Open Sans Bold"/>
                <a:cs typeface="Open Sans Bold"/>
                <a:sym typeface="Open Sans Bold"/>
              </a:rPr>
              <a:t>5</a:t>
            </a:r>
          </a:p>
        </p:txBody>
      </p:sp>
      <p:sp>
        <p:nvSpPr>
          <p:cNvPr id="14" name="TextBox 11">
            <a:extLst>
              <a:ext uri="{FF2B5EF4-FFF2-40B4-BE49-F238E27FC236}">
                <a16:creationId xmlns:a16="http://schemas.microsoft.com/office/drawing/2014/main" id="{94A49EE3-E4BF-DC6C-357E-881F6D3EA1CC}"/>
              </a:ext>
            </a:extLst>
          </p:cNvPr>
          <p:cNvSpPr txBox="1"/>
          <p:nvPr/>
        </p:nvSpPr>
        <p:spPr>
          <a:xfrm>
            <a:off x="904184" y="1282505"/>
            <a:ext cx="3014988" cy="2954655"/>
          </a:xfrm>
          <a:prstGeom prst="rect">
            <a:avLst/>
          </a:prstGeom>
        </p:spPr>
        <p:txBody>
          <a:bodyPr wrap="square" lIns="0" tIns="0" rIns="0" bIns="0" rtlCol="0" anchor="t">
            <a:spAutoFit/>
          </a:bodyPr>
          <a:lstStyle/>
          <a:p>
            <a:r>
              <a:rPr lang="en-US" sz="1600" b="1" dirty="0">
                <a:solidFill>
                  <a:srgbClr val="0E0E0E"/>
                </a:solidFill>
                <a:effectLst/>
                <a:latin typeface=".SF NS"/>
              </a:rPr>
              <a:t>User Story</a:t>
            </a:r>
            <a:endParaRPr lang="en-US" sz="1600" dirty="0">
              <a:solidFill>
                <a:srgbClr val="0E0E0E"/>
              </a:solidFill>
              <a:effectLst/>
              <a:latin typeface=".SF NS"/>
            </a:endParaRPr>
          </a:p>
          <a:p>
            <a:br>
              <a:rPr lang="en-US" sz="1600" dirty="0">
                <a:solidFill>
                  <a:srgbClr val="0E0E0E"/>
                </a:solidFill>
                <a:effectLst/>
                <a:latin typeface=".SF NS"/>
              </a:rPr>
            </a:br>
            <a:endParaRPr lang="en-US" sz="1600" dirty="0">
              <a:solidFill>
                <a:srgbClr val="0E0E0E"/>
              </a:solidFill>
              <a:effectLst/>
              <a:latin typeface=".SF NS"/>
            </a:endParaRPr>
          </a:p>
          <a:p>
            <a:r>
              <a:rPr lang="en-US" sz="1600" dirty="0">
                <a:solidFill>
                  <a:srgbClr val="0E0E0E"/>
                </a:solidFill>
                <a:effectLst/>
                <a:latin typeface=".SF NS"/>
              </a:rPr>
              <a:t>A user story in Jira represents a collection of tasks and functionalities that are related to a specific area of work. Each project can have its own backlog, sprint configuration, and tasks. It is the central point for managing all activities and progress within the platform.</a:t>
            </a:r>
          </a:p>
        </p:txBody>
      </p:sp>
      <p:pic>
        <p:nvPicPr>
          <p:cNvPr id="6" name="Picture 5">
            <a:extLst>
              <a:ext uri="{FF2B5EF4-FFF2-40B4-BE49-F238E27FC236}">
                <a16:creationId xmlns:a16="http://schemas.microsoft.com/office/drawing/2014/main" id="{32286E5B-6E01-8198-1752-1E000E8E5F6B}"/>
              </a:ext>
            </a:extLst>
          </p:cNvPr>
          <p:cNvPicPr>
            <a:picLocks noChangeAspect="1"/>
          </p:cNvPicPr>
          <p:nvPr/>
        </p:nvPicPr>
        <p:blipFill>
          <a:blip r:embed="rId2"/>
          <a:stretch>
            <a:fillRect/>
          </a:stretch>
        </p:blipFill>
        <p:spPr>
          <a:xfrm>
            <a:off x="4495147" y="1094422"/>
            <a:ext cx="3744669" cy="3330820"/>
          </a:xfrm>
          <a:prstGeom prst="rect">
            <a:avLst/>
          </a:prstGeom>
          <a:ln>
            <a:noFill/>
          </a:ln>
          <a:effectLst>
            <a:outerShdw blurRad="292100" dist="139700" dir="2700000" algn="tl" rotWithShape="0">
              <a:srgbClr val="333333">
                <a:alpha val="65000"/>
              </a:srgbClr>
            </a:outerShdw>
          </a:effectLst>
        </p:spPr>
      </p:pic>
      <p:sp>
        <p:nvSpPr>
          <p:cNvPr id="5" name="TextBox 11">
            <a:extLst>
              <a:ext uri="{FF2B5EF4-FFF2-40B4-BE49-F238E27FC236}">
                <a16:creationId xmlns:a16="http://schemas.microsoft.com/office/drawing/2014/main" id="{1D7AAF75-F028-4C28-BC6C-65E24BF52F3C}"/>
              </a:ext>
            </a:extLst>
          </p:cNvPr>
          <p:cNvSpPr txBox="1"/>
          <p:nvPr/>
        </p:nvSpPr>
        <p:spPr>
          <a:xfrm>
            <a:off x="492967" y="494244"/>
            <a:ext cx="6374271" cy="294953"/>
          </a:xfrm>
          <a:prstGeom prst="rect">
            <a:avLst/>
          </a:prstGeom>
        </p:spPr>
        <p:txBody>
          <a:bodyPr lIns="0" tIns="0" rIns="0" bIns="0" rtlCol="0" anchor="t">
            <a:spAutoFit/>
          </a:bodyPr>
          <a:lstStyle/>
          <a:p>
            <a:pPr>
              <a:lnSpc>
                <a:spcPts val="2268"/>
              </a:lnSpc>
            </a:pPr>
            <a:r>
              <a:rPr lang="en-US" sz="2100" dirty="0">
                <a:solidFill>
                  <a:srgbClr val="033F85"/>
                </a:solidFill>
                <a:latin typeface="Open Sans Bold"/>
                <a:ea typeface="Open Sans Bold"/>
                <a:cs typeface="Open Sans Bold"/>
                <a:sym typeface="Open Sans Bold"/>
              </a:rPr>
              <a:t>Tech project management tools</a:t>
            </a:r>
          </a:p>
        </p:txBody>
      </p:sp>
    </p:spTree>
    <p:extLst>
      <p:ext uri="{BB962C8B-B14F-4D97-AF65-F5344CB8AC3E}">
        <p14:creationId xmlns:p14="http://schemas.microsoft.com/office/powerpoint/2010/main" val="1403962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8B95C-991F-336F-CFAD-64EE7101344C}"/>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10AF0B20-EA4A-83FF-E027-61388E86AC16}"/>
              </a:ext>
            </a:extLst>
          </p:cNvPr>
          <p:cNvSpPr txBox="1"/>
          <p:nvPr/>
        </p:nvSpPr>
        <p:spPr>
          <a:xfrm>
            <a:off x="8745498" y="4801167"/>
            <a:ext cx="190335" cy="102592"/>
          </a:xfrm>
          <a:prstGeom prst="rect">
            <a:avLst/>
          </a:prstGeom>
        </p:spPr>
        <p:txBody>
          <a:bodyPr lIns="0" tIns="0" rIns="0" bIns="0" rtlCol="0" anchor="t">
            <a:spAutoFit/>
          </a:bodyPr>
          <a:lstStyle/>
          <a:p>
            <a:pPr algn="r">
              <a:lnSpc>
                <a:spcPts val="810"/>
              </a:lnSpc>
            </a:pPr>
            <a:r>
              <a:rPr lang="en-US" sz="675" dirty="0">
                <a:latin typeface="Open Sans Bold"/>
                <a:ea typeface="Open Sans Bold"/>
                <a:cs typeface="Open Sans Bold"/>
                <a:sym typeface="Open Sans Bold"/>
              </a:rPr>
              <a:t>5</a:t>
            </a:r>
          </a:p>
        </p:txBody>
      </p:sp>
      <p:sp>
        <p:nvSpPr>
          <p:cNvPr id="14" name="TextBox 11">
            <a:extLst>
              <a:ext uri="{FF2B5EF4-FFF2-40B4-BE49-F238E27FC236}">
                <a16:creationId xmlns:a16="http://schemas.microsoft.com/office/drawing/2014/main" id="{AA6A6930-7305-D74F-1FC4-39D5F60B590B}"/>
              </a:ext>
            </a:extLst>
          </p:cNvPr>
          <p:cNvSpPr txBox="1"/>
          <p:nvPr/>
        </p:nvSpPr>
        <p:spPr>
          <a:xfrm>
            <a:off x="805231" y="1340643"/>
            <a:ext cx="3014988" cy="2462213"/>
          </a:xfrm>
          <a:prstGeom prst="rect">
            <a:avLst/>
          </a:prstGeom>
        </p:spPr>
        <p:txBody>
          <a:bodyPr wrap="square" lIns="0" tIns="0" rIns="0" bIns="0" rtlCol="0" anchor="t">
            <a:spAutoFit/>
          </a:bodyPr>
          <a:lstStyle/>
          <a:p>
            <a:r>
              <a:rPr lang="en-US" sz="1600" b="1" dirty="0">
                <a:solidFill>
                  <a:srgbClr val="0E0E0E"/>
                </a:solidFill>
                <a:effectLst/>
                <a:latin typeface=".SF NS"/>
              </a:rPr>
              <a:t>Task (Task and Subtasks)</a:t>
            </a:r>
            <a:endParaRPr lang="en-US" sz="1600" dirty="0">
              <a:solidFill>
                <a:srgbClr val="0E0E0E"/>
              </a:solidFill>
              <a:effectLst/>
              <a:latin typeface=".SF NS"/>
            </a:endParaRPr>
          </a:p>
          <a:p>
            <a:br>
              <a:rPr lang="en-US" sz="1600" dirty="0">
                <a:solidFill>
                  <a:srgbClr val="0E0E0E"/>
                </a:solidFill>
                <a:effectLst/>
                <a:latin typeface=".SF NS"/>
              </a:rPr>
            </a:br>
            <a:endParaRPr lang="en-US" sz="1600" dirty="0">
              <a:solidFill>
                <a:srgbClr val="0E0E0E"/>
              </a:solidFill>
              <a:effectLst/>
              <a:latin typeface=".SF NS"/>
            </a:endParaRPr>
          </a:p>
          <a:p>
            <a:r>
              <a:rPr lang="en-US" sz="1600" dirty="0">
                <a:solidFill>
                  <a:srgbClr val="0E0E0E"/>
                </a:solidFill>
                <a:effectLst/>
                <a:latin typeface=".SF NS"/>
              </a:rPr>
              <a:t>A task is a unit of work that needs to be completed within a project. It is typically an action or a specific implementation. Subtasks are smaller divisions of a task, allowing the work to be broken down into more manageable steps.</a:t>
            </a:r>
          </a:p>
        </p:txBody>
      </p:sp>
      <p:pic>
        <p:nvPicPr>
          <p:cNvPr id="5" name="Picture 4">
            <a:extLst>
              <a:ext uri="{FF2B5EF4-FFF2-40B4-BE49-F238E27FC236}">
                <a16:creationId xmlns:a16="http://schemas.microsoft.com/office/drawing/2014/main" id="{97992B7C-7EAF-60EB-47E2-D6CA76332B20}"/>
              </a:ext>
            </a:extLst>
          </p:cNvPr>
          <p:cNvPicPr>
            <a:picLocks noChangeAspect="1"/>
          </p:cNvPicPr>
          <p:nvPr/>
        </p:nvPicPr>
        <p:blipFill>
          <a:blip r:embed="rId2"/>
          <a:stretch>
            <a:fillRect/>
          </a:stretch>
        </p:blipFill>
        <p:spPr>
          <a:xfrm>
            <a:off x="4256024" y="1029076"/>
            <a:ext cx="4363998" cy="3152166"/>
          </a:xfrm>
          <a:prstGeom prst="rect">
            <a:avLst/>
          </a:prstGeom>
          <a:ln>
            <a:noFill/>
          </a:ln>
          <a:effectLst>
            <a:outerShdw blurRad="292100" dist="139700" dir="2700000" algn="tl" rotWithShape="0">
              <a:srgbClr val="333333">
                <a:alpha val="65000"/>
              </a:srgbClr>
            </a:outerShdw>
          </a:effectLst>
        </p:spPr>
      </p:pic>
      <p:sp>
        <p:nvSpPr>
          <p:cNvPr id="6" name="TextBox 11">
            <a:extLst>
              <a:ext uri="{FF2B5EF4-FFF2-40B4-BE49-F238E27FC236}">
                <a16:creationId xmlns:a16="http://schemas.microsoft.com/office/drawing/2014/main" id="{6E5DC120-2032-0413-3BE2-E3E5433FCFBE}"/>
              </a:ext>
            </a:extLst>
          </p:cNvPr>
          <p:cNvSpPr txBox="1"/>
          <p:nvPr/>
        </p:nvSpPr>
        <p:spPr>
          <a:xfrm>
            <a:off x="492967" y="494244"/>
            <a:ext cx="6374271" cy="294953"/>
          </a:xfrm>
          <a:prstGeom prst="rect">
            <a:avLst/>
          </a:prstGeom>
        </p:spPr>
        <p:txBody>
          <a:bodyPr lIns="0" tIns="0" rIns="0" bIns="0" rtlCol="0" anchor="t">
            <a:spAutoFit/>
          </a:bodyPr>
          <a:lstStyle/>
          <a:p>
            <a:pPr>
              <a:lnSpc>
                <a:spcPts val="2268"/>
              </a:lnSpc>
            </a:pPr>
            <a:r>
              <a:rPr lang="en-US" sz="2100" dirty="0">
                <a:solidFill>
                  <a:srgbClr val="033F85"/>
                </a:solidFill>
                <a:latin typeface="Open Sans Bold"/>
                <a:ea typeface="Open Sans Bold"/>
                <a:cs typeface="Open Sans Bold"/>
                <a:sym typeface="Open Sans Bold"/>
              </a:rPr>
              <a:t>Tech project management tools</a:t>
            </a:r>
          </a:p>
        </p:txBody>
      </p:sp>
    </p:spTree>
    <p:extLst>
      <p:ext uri="{BB962C8B-B14F-4D97-AF65-F5344CB8AC3E}">
        <p14:creationId xmlns:p14="http://schemas.microsoft.com/office/powerpoint/2010/main" val="360929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859B1-61B2-157A-D8B3-027E9E271367}"/>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091F66CB-ECE2-B997-426A-FC766CEE2B95}"/>
              </a:ext>
            </a:extLst>
          </p:cNvPr>
          <p:cNvSpPr txBox="1"/>
          <p:nvPr/>
        </p:nvSpPr>
        <p:spPr>
          <a:xfrm>
            <a:off x="8745498" y="4801167"/>
            <a:ext cx="190335" cy="102592"/>
          </a:xfrm>
          <a:prstGeom prst="rect">
            <a:avLst/>
          </a:prstGeom>
        </p:spPr>
        <p:txBody>
          <a:bodyPr lIns="0" tIns="0" rIns="0" bIns="0" rtlCol="0" anchor="t">
            <a:spAutoFit/>
          </a:bodyPr>
          <a:lstStyle/>
          <a:p>
            <a:pPr algn="r">
              <a:lnSpc>
                <a:spcPts val="810"/>
              </a:lnSpc>
            </a:pPr>
            <a:r>
              <a:rPr lang="en-US" sz="675" dirty="0">
                <a:latin typeface="Open Sans Bold"/>
                <a:ea typeface="Open Sans Bold"/>
                <a:cs typeface="Open Sans Bold"/>
                <a:sym typeface="Open Sans Bold"/>
              </a:rPr>
              <a:t>5</a:t>
            </a:r>
          </a:p>
        </p:txBody>
      </p:sp>
      <p:sp>
        <p:nvSpPr>
          <p:cNvPr id="14" name="TextBox 11">
            <a:extLst>
              <a:ext uri="{FF2B5EF4-FFF2-40B4-BE49-F238E27FC236}">
                <a16:creationId xmlns:a16="http://schemas.microsoft.com/office/drawing/2014/main" id="{180EA5DC-39EF-7382-4095-083584F70DC4}"/>
              </a:ext>
            </a:extLst>
          </p:cNvPr>
          <p:cNvSpPr txBox="1"/>
          <p:nvPr/>
        </p:nvSpPr>
        <p:spPr>
          <a:xfrm>
            <a:off x="982632" y="1327861"/>
            <a:ext cx="3014988" cy="2708434"/>
          </a:xfrm>
          <a:prstGeom prst="rect">
            <a:avLst/>
          </a:prstGeom>
        </p:spPr>
        <p:txBody>
          <a:bodyPr wrap="square" lIns="0" tIns="0" rIns="0" bIns="0" rtlCol="0" anchor="t">
            <a:spAutoFit/>
          </a:bodyPr>
          <a:lstStyle/>
          <a:p>
            <a:r>
              <a:rPr lang="en-US" sz="1600" b="1" dirty="0">
                <a:solidFill>
                  <a:srgbClr val="0E0E0E"/>
                </a:solidFill>
                <a:effectLst/>
                <a:latin typeface=".SF NS"/>
              </a:rPr>
              <a:t>Bug</a:t>
            </a:r>
            <a:endParaRPr lang="en-US" sz="1600" dirty="0">
              <a:solidFill>
                <a:srgbClr val="0E0E0E"/>
              </a:solidFill>
              <a:effectLst/>
              <a:latin typeface=".SF NS"/>
            </a:endParaRPr>
          </a:p>
          <a:p>
            <a:br>
              <a:rPr lang="en-US" sz="1600" dirty="0">
                <a:solidFill>
                  <a:srgbClr val="0E0E0E"/>
                </a:solidFill>
                <a:effectLst/>
                <a:latin typeface=".SF NS"/>
              </a:rPr>
            </a:br>
            <a:endParaRPr lang="en-US" sz="1600" dirty="0">
              <a:solidFill>
                <a:srgbClr val="0E0E0E"/>
              </a:solidFill>
              <a:effectLst/>
              <a:latin typeface=".SF NS"/>
            </a:endParaRPr>
          </a:p>
          <a:p>
            <a:pPr algn="just"/>
            <a:r>
              <a:rPr lang="en-US" sz="1600" dirty="0">
                <a:solidFill>
                  <a:srgbClr val="0E0E0E"/>
                </a:solidFill>
                <a:effectLst/>
                <a:latin typeface=".SF NS"/>
              </a:rPr>
              <a:t>A bug in JIRA is a defect or flaw in the software that causes unexpected or incorrect behavior. It can be something that prevents a functionality from operating correctly or that leads to a poor user experience. Bugs are reported, tracked, and resolved.</a:t>
            </a:r>
          </a:p>
        </p:txBody>
      </p:sp>
      <p:pic>
        <p:nvPicPr>
          <p:cNvPr id="5" name="Picture 4">
            <a:extLst>
              <a:ext uri="{FF2B5EF4-FFF2-40B4-BE49-F238E27FC236}">
                <a16:creationId xmlns:a16="http://schemas.microsoft.com/office/drawing/2014/main" id="{641F3D20-EEFC-6F0F-81D4-06B14184D9F7}"/>
              </a:ext>
            </a:extLst>
          </p:cNvPr>
          <p:cNvPicPr>
            <a:picLocks noChangeAspect="1"/>
          </p:cNvPicPr>
          <p:nvPr/>
        </p:nvPicPr>
        <p:blipFill>
          <a:blip r:embed="rId2"/>
          <a:stretch>
            <a:fillRect/>
          </a:stretch>
        </p:blipFill>
        <p:spPr>
          <a:xfrm>
            <a:off x="4426800" y="1148668"/>
            <a:ext cx="3886200" cy="3066820"/>
          </a:xfrm>
          <a:prstGeom prst="rect">
            <a:avLst/>
          </a:prstGeom>
          <a:ln>
            <a:noFill/>
          </a:ln>
          <a:effectLst>
            <a:outerShdw blurRad="292100" dist="139700" dir="2700000" algn="tl" rotWithShape="0">
              <a:srgbClr val="333333">
                <a:alpha val="65000"/>
              </a:srgbClr>
            </a:outerShdw>
          </a:effectLst>
        </p:spPr>
      </p:pic>
      <p:sp>
        <p:nvSpPr>
          <p:cNvPr id="6" name="TextBox 11">
            <a:extLst>
              <a:ext uri="{FF2B5EF4-FFF2-40B4-BE49-F238E27FC236}">
                <a16:creationId xmlns:a16="http://schemas.microsoft.com/office/drawing/2014/main" id="{810AD5CC-EC99-9EAB-3DCC-2764B9D38C22}"/>
              </a:ext>
            </a:extLst>
          </p:cNvPr>
          <p:cNvSpPr txBox="1"/>
          <p:nvPr/>
        </p:nvSpPr>
        <p:spPr>
          <a:xfrm>
            <a:off x="492967" y="494244"/>
            <a:ext cx="6374271" cy="294953"/>
          </a:xfrm>
          <a:prstGeom prst="rect">
            <a:avLst/>
          </a:prstGeom>
        </p:spPr>
        <p:txBody>
          <a:bodyPr lIns="0" tIns="0" rIns="0" bIns="0" rtlCol="0" anchor="t">
            <a:spAutoFit/>
          </a:bodyPr>
          <a:lstStyle/>
          <a:p>
            <a:pPr>
              <a:lnSpc>
                <a:spcPts val="2268"/>
              </a:lnSpc>
            </a:pPr>
            <a:r>
              <a:rPr lang="en-US" sz="2100" dirty="0">
                <a:solidFill>
                  <a:srgbClr val="033F85"/>
                </a:solidFill>
                <a:latin typeface="Open Sans Bold"/>
                <a:ea typeface="Open Sans Bold"/>
                <a:cs typeface="Open Sans Bold"/>
                <a:sym typeface="Open Sans Bold"/>
              </a:rPr>
              <a:t>Tech project management tools</a:t>
            </a:r>
          </a:p>
        </p:txBody>
      </p:sp>
    </p:spTree>
    <p:extLst>
      <p:ext uri="{BB962C8B-B14F-4D97-AF65-F5344CB8AC3E}">
        <p14:creationId xmlns:p14="http://schemas.microsoft.com/office/powerpoint/2010/main" val="4127216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963BE-E914-AD67-C33E-468B03A15E4B}"/>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A4998B38-B0F5-B614-FFB9-D9166A2C73D3}"/>
              </a:ext>
            </a:extLst>
          </p:cNvPr>
          <p:cNvSpPr txBox="1"/>
          <p:nvPr/>
        </p:nvSpPr>
        <p:spPr>
          <a:xfrm>
            <a:off x="8745498" y="4801167"/>
            <a:ext cx="190335" cy="102592"/>
          </a:xfrm>
          <a:prstGeom prst="rect">
            <a:avLst/>
          </a:prstGeom>
        </p:spPr>
        <p:txBody>
          <a:bodyPr lIns="0" tIns="0" rIns="0" bIns="0" rtlCol="0" anchor="t">
            <a:spAutoFit/>
          </a:bodyPr>
          <a:lstStyle/>
          <a:p>
            <a:pPr algn="r">
              <a:lnSpc>
                <a:spcPts val="810"/>
              </a:lnSpc>
            </a:pPr>
            <a:r>
              <a:rPr lang="en-US" sz="675" dirty="0">
                <a:latin typeface="Open Sans Bold"/>
                <a:ea typeface="Open Sans Bold"/>
                <a:cs typeface="Open Sans Bold"/>
                <a:sym typeface="Open Sans Bold"/>
              </a:rPr>
              <a:t>5</a:t>
            </a:r>
          </a:p>
        </p:txBody>
      </p:sp>
      <p:sp>
        <p:nvSpPr>
          <p:cNvPr id="14" name="TextBox 11">
            <a:extLst>
              <a:ext uri="{FF2B5EF4-FFF2-40B4-BE49-F238E27FC236}">
                <a16:creationId xmlns:a16="http://schemas.microsoft.com/office/drawing/2014/main" id="{663F38E9-6185-85FC-D31D-67BD97058CBC}"/>
              </a:ext>
            </a:extLst>
          </p:cNvPr>
          <p:cNvSpPr txBox="1"/>
          <p:nvPr/>
        </p:nvSpPr>
        <p:spPr>
          <a:xfrm>
            <a:off x="773114" y="1453208"/>
            <a:ext cx="2466886" cy="2462213"/>
          </a:xfrm>
          <a:prstGeom prst="rect">
            <a:avLst/>
          </a:prstGeom>
        </p:spPr>
        <p:txBody>
          <a:bodyPr wrap="square" lIns="0" tIns="0" rIns="0" bIns="0" rtlCol="0" anchor="t">
            <a:spAutoFit/>
          </a:bodyPr>
          <a:lstStyle/>
          <a:p>
            <a:r>
              <a:rPr lang="en-US" sz="1600" b="1" dirty="0">
                <a:solidFill>
                  <a:srgbClr val="0E0E0E"/>
                </a:solidFill>
                <a:effectLst/>
                <a:latin typeface=".SF NS"/>
              </a:rPr>
              <a:t>Sprint</a:t>
            </a:r>
            <a:endParaRPr lang="en-US" sz="1600" dirty="0">
              <a:solidFill>
                <a:srgbClr val="0E0E0E"/>
              </a:solidFill>
              <a:effectLst/>
              <a:latin typeface=".SF NS"/>
            </a:endParaRPr>
          </a:p>
          <a:p>
            <a:br>
              <a:rPr lang="en-US" sz="1600" dirty="0">
                <a:solidFill>
                  <a:srgbClr val="0E0E0E"/>
                </a:solidFill>
                <a:effectLst/>
                <a:latin typeface=".SF NS"/>
              </a:rPr>
            </a:br>
            <a:endParaRPr lang="en-US" sz="1600" dirty="0">
              <a:solidFill>
                <a:srgbClr val="0E0E0E"/>
              </a:solidFill>
              <a:effectLst/>
              <a:latin typeface=".SF NS"/>
            </a:endParaRPr>
          </a:p>
          <a:p>
            <a:pPr algn="just"/>
            <a:r>
              <a:rPr lang="en-US" sz="1600" dirty="0">
                <a:solidFill>
                  <a:srgbClr val="0E0E0E"/>
                </a:solidFill>
                <a:effectLst/>
                <a:latin typeface=".SF NS"/>
              </a:rPr>
              <a:t>A sprint is a time period (e.g., 1 to 4 weeks) during which a development team commits to completing a set of tasks. The goal of each sprint is to deliver a potentially usable increment of software.</a:t>
            </a:r>
          </a:p>
        </p:txBody>
      </p:sp>
      <p:pic>
        <p:nvPicPr>
          <p:cNvPr id="6" name="Picture 5">
            <a:extLst>
              <a:ext uri="{FF2B5EF4-FFF2-40B4-BE49-F238E27FC236}">
                <a16:creationId xmlns:a16="http://schemas.microsoft.com/office/drawing/2014/main" id="{121CC3ED-76F8-F258-2B64-ECCEAA3064B6}"/>
              </a:ext>
            </a:extLst>
          </p:cNvPr>
          <p:cNvPicPr>
            <a:picLocks noChangeAspect="1"/>
          </p:cNvPicPr>
          <p:nvPr/>
        </p:nvPicPr>
        <p:blipFill>
          <a:blip r:embed="rId2"/>
          <a:stretch>
            <a:fillRect/>
          </a:stretch>
        </p:blipFill>
        <p:spPr>
          <a:xfrm>
            <a:off x="3537481" y="1340444"/>
            <a:ext cx="4970417" cy="2850100"/>
          </a:xfrm>
          <a:prstGeom prst="rect">
            <a:avLst/>
          </a:prstGeom>
          <a:ln>
            <a:noFill/>
          </a:ln>
          <a:effectLst>
            <a:outerShdw blurRad="292100" dist="139700" dir="2700000" algn="tl" rotWithShape="0">
              <a:srgbClr val="333333">
                <a:alpha val="65000"/>
              </a:srgbClr>
            </a:outerShdw>
          </a:effectLst>
        </p:spPr>
      </p:pic>
      <p:sp>
        <p:nvSpPr>
          <p:cNvPr id="5" name="TextBox 11">
            <a:extLst>
              <a:ext uri="{FF2B5EF4-FFF2-40B4-BE49-F238E27FC236}">
                <a16:creationId xmlns:a16="http://schemas.microsoft.com/office/drawing/2014/main" id="{67B12702-12C0-21A0-BC8C-DD83025D6C30}"/>
              </a:ext>
            </a:extLst>
          </p:cNvPr>
          <p:cNvSpPr txBox="1"/>
          <p:nvPr/>
        </p:nvSpPr>
        <p:spPr>
          <a:xfrm>
            <a:off x="492967" y="494244"/>
            <a:ext cx="6374271" cy="294953"/>
          </a:xfrm>
          <a:prstGeom prst="rect">
            <a:avLst/>
          </a:prstGeom>
        </p:spPr>
        <p:txBody>
          <a:bodyPr lIns="0" tIns="0" rIns="0" bIns="0" rtlCol="0" anchor="t">
            <a:spAutoFit/>
          </a:bodyPr>
          <a:lstStyle/>
          <a:p>
            <a:pPr>
              <a:lnSpc>
                <a:spcPts val="2268"/>
              </a:lnSpc>
            </a:pPr>
            <a:r>
              <a:rPr lang="en-US" sz="2100" dirty="0">
                <a:solidFill>
                  <a:srgbClr val="033F85"/>
                </a:solidFill>
                <a:latin typeface="Open Sans Bold"/>
                <a:ea typeface="Open Sans Bold"/>
                <a:cs typeface="Open Sans Bold"/>
                <a:sym typeface="Open Sans Bold"/>
              </a:rPr>
              <a:t>Tech project management tools</a:t>
            </a:r>
          </a:p>
        </p:txBody>
      </p:sp>
    </p:spTree>
    <p:extLst>
      <p:ext uri="{BB962C8B-B14F-4D97-AF65-F5344CB8AC3E}">
        <p14:creationId xmlns:p14="http://schemas.microsoft.com/office/powerpoint/2010/main" val="1006474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6A7FBFA3-4D17-CC44-70F4-D0F47738E497}"/>
            </a:ext>
          </a:extLst>
        </p:cNvPr>
        <p:cNvGrpSpPr/>
        <p:nvPr/>
      </p:nvGrpSpPr>
      <p:grpSpPr>
        <a:xfrm>
          <a:off x="0" y="0"/>
          <a:ext cx="0" cy="0"/>
          <a:chOff x="0" y="0"/>
          <a:chExt cx="0" cy="0"/>
        </a:xfrm>
      </p:grpSpPr>
      <p:pic>
        <p:nvPicPr>
          <p:cNvPr id="415" name="Google Shape;415;p5">
            <a:extLst>
              <a:ext uri="{FF2B5EF4-FFF2-40B4-BE49-F238E27FC236}">
                <a16:creationId xmlns:a16="http://schemas.microsoft.com/office/drawing/2014/main" id="{FC52114C-E765-2A70-CDBE-E1AB871276BA}"/>
              </a:ext>
            </a:extLst>
          </p:cNvPr>
          <p:cNvPicPr preferRelativeResize="0"/>
          <p:nvPr/>
        </p:nvPicPr>
        <p:blipFill rotWithShape="1">
          <a:blip r:embed="rId3">
            <a:alphaModFix amt="20000"/>
          </a:blip>
          <a:srcRect l="20167" t="-4793" r="9563" b="10435"/>
          <a:stretch/>
        </p:blipFill>
        <p:spPr>
          <a:xfrm rot="-5400000">
            <a:off x="5851477" y="2470656"/>
            <a:ext cx="2289863" cy="2895801"/>
          </a:xfrm>
          <a:prstGeom prst="rect">
            <a:avLst/>
          </a:prstGeom>
          <a:noFill/>
          <a:ln>
            <a:noFill/>
          </a:ln>
        </p:spPr>
      </p:pic>
      <p:sp>
        <p:nvSpPr>
          <p:cNvPr id="2" name="object 2">
            <a:extLst>
              <a:ext uri="{FF2B5EF4-FFF2-40B4-BE49-F238E27FC236}">
                <a16:creationId xmlns:a16="http://schemas.microsoft.com/office/drawing/2014/main" id="{AABAB5BA-C8A1-843E-892E-85C770E2C0DC}"/>
              </a:ext>
            </a:extLst>
          </p:cNvPr>
          <p:cNvSpPr txBox="1">
            <a:spLocks/>
          </p:cNvSpPr>
          <p:nvPr/>
        </p:nvSpPr>
        <p:spPr>
          <a:xfrm>
            <a:off x="342000" y="2375183"/>
            <a:ext cx="8460000" cy="398442"/>
          </a:xfrm>
          <a:prstGeom prst="rect">
            <a:avLst/>
          </a:prstGeom>
          <a:noFill/>
          <a:ln>
            <a:noFill/>
          </a:ln>
        </p:spPr>
        <p:txBody>
          <a:bodyPr spcFirstLastPara="1" vert="horz" wrap="square" lIns="0" tIns="6350" rIns="0" bIns="0" rtlCol="0" anchor="t" anchorCtr="0">
            <a:spAutoFit/>
          </a:bodyPr>
          <a:lstStyle>
            <a:defPPr marR="0" lvl="0" algn="l" rtl="0">
              <a:lnSpc>
                <a:spcPct val="100000"/>
              </a:lnSpc>
              <a:spcBef>
                <a:spcPts val="0"/>
              </a:spcBef>
              <a:spcAft>
                <a:spcPts val="0"/>
              </a:spcAft>
            </a:defPPr>
            <a:lvl1pPr marR="0" lvl="0"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marR="0" lvl="1"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pPr marL="239078" algn="ctr">
              <a:spcBef>
                <a:spcPts val="50"/>
              </a:spcBef>
            </a:pPr>
            <a:r>
              <a:rPr lang="pt-PT" dirty="0"/>
              <a:t>TECH PROJECT MANAGEMENT</a:t>
            </a:r>
            <a:endParaRPr lang="pt-PT" spc="-5" dirty="0"/>
          </a:p>
        </p:txBody>
      </p:sp>
    </p:spTree>
    <p:extLst>
      <p:ext uri="{BB962C8B-B14F-4D97-AF65-F5344CB8AC3E}">
        <p14:creationId xmlns:p14="http://schemas.microsoft.com/office/powerpoint/2010/main" val="1584633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124DA-ADB7-9B8B-0E0C-F0680CD74198}"/>
            </a:ext>
          </a:extLst>
        </p:cNvPr>
        <p:cNvGrpSpPr/>
        <p:nvPr/>
      </p:nvGrpSpPr>
      <p:grpSpPr>
        <a:xfrm>
          <a:off x="0" y="0"/>
          <a:ext cx="0" cy="0"/>
          <a:chOff x="0" y="0"/>
          <a:chExt cx="0" cy="0"/>
        </a:xfrm>
      </p:grpSpPr>
      <p:sp>
        <p:nvSpPr>
          <p:cNvPr id="14" name="TextBox 11">
            <a:extLst>
              <a:ext uri="{FF2B5EF4-FFF2-40B4-BE49-F238E27FC236}">
                <a16:creationId xmlns:a16="http://schemas.microsoft.com/office/drawing/2014/main" id="{31C66B17-5618-B2D9-3CA3-7F60F924FA1B}"/>
              </a:ext>
            </a:extLst>
          </p:cNvPr>
          <p:cNvSpPr txBox="1"/>
          <p:nvPr/>
        </p:nvSpPr>
        <p:spPr>
          <a:xfrm>
            <a:off x="744027" y="1215952"/>
            <a:ext cx="2599788" cy="2954655"/>
          </a:xfrm>
          <a:prstGeom prst="rect">
            <a:avLst/>
          </a:prstGeom>
        </p:spPr>
        <p:txBody>
          <a:bodyPr wrap="square" lIns="0" tIns="0" rIns="0" bIns="0" rtlCol="0" anchor="t">
            <a:spAutoFit/>
          </a:bodyPr>
          <a:lstStyle/>
          <a:p>
            <a:r>
              <a:rPr lang="en-US" sz="1600" b="1" dirty="0">
                <a:solidFill>
                  <a:srgbClr val="0E0E0E"/>
                </a:solidFill>
                <a:effectLst/>
                <a:latin typeface=".SF NS"/>
              </a:rPr>
              <a:t>Boards</a:t>
            </a:r>
            <a:endParaRPr lang="en-US" sz="1600" dirty="0">
              <a:solidFill>
                <a:srgbClr val="0E0E0E"/>
              </a:solidFill>
              <a:effectLst/>
              <a:latin typeface=".SF NS"/>
            </a:endParaRPr>
          </a:p>
          <a:p>
            <a:br>
              <a:rPr lang="en-US" sz="1600" dirty="0">
                <a:solidFill>
                  <a:srgbClr val="0E0E0E"/>
                </a:solidFill>
                <a:effectLst/>
                <a:latin typeface=".SF NS"/>
              </a:rPr>
            </a:br>
            <a:endParaRPr lang="en-US" sz="1600" dirty="0">
              <a:solidFill>
                <a:srgbClr val="0E0E0E"/>
              </a:solidFill>
              <a:effectLst/>
              <a:latin typeface=".SF NS"/>
            </a:endParaRPr>
          </a:p>
          <a:p>
            <a:pPr algn="just"/>
            <a:r>
              <a:rPr lang="en-US" sz="1600" dirty="0">
                <a:solidFill>
                  <a:srgbClr val="0E0E0E"/>
                </a:solidFill>
                <a:effectLst/>
                <a:latin typeface=".SF NS"/>
              </a:rPr>
              <a:t>A board is a visual representation of tasks and project progress. In Jira, it can be configured as a Scrum or Kanban board. A board allows the team to see which tasks are “in progress,” “pending,” or “completed,” helping to track work effectively.</a:t>
            </a:r>
          </a:p>
        </p:txBody>
      </p:sp>
      <p:pic>
        <p:nvPicPr>
          <p:cNvPr id="5" name="Picture 4">
            <a:extLst>
              <a:ext uri="{FF2B5EF4-FFF2-40B4-BE49-F238E27FC236}">
                <a16:creationId xmlns:a16="http://schemas.microsoft.com/office/drawing/2014/main" id="{91E12DFA-9FED-EC9A-7196-389FBD6DF1E5}"/>
              </a:ext>
            </a:extLst>
          </p:cNvPr>
          <p:cNvPicPr>
            <a:picLocks noChangeAspect="1"/>
          </p:cNvPicPr>
          <p:nvPr/>
        </p:nvPicPr>
        <p:blipFill>
          <a:blip r:embed="rId2"/>
          <a:stretch>
            <a:fillRect/>
          </a:stretch>
        </p:blipFill>
        <p:spPr>
          <a:xfrm>
            <a:off x="3680102" y="1395624"/>
            <a:ext cx="4905767" cy="2595309"/>
          </a:xfrm>
          <a:prstGeom prst="rect">
            <a:avLst/>
          </a:prstGeom>
          <a:ln>
            <a:noFill/>
          </a:ln>
          <a:effectLst>
            <a:outerShdw blurRad="292100" dist="139700" dir="2700000" algn="tl" rotWithShape="0">
              <a:srgbClr val="333333">
                <a:alpha val="65000"/>
              </a:srgbClr>
            </a:outerShdw>
          </a:effectLst>
        </p:spPr>
      </p:pic>
      <p:sp>
        <p:nvSpPr>
          <p:cNvPr id="6" name="TextBox 11">
            <a:extLst>
              <a:ext uri="{FF2B5EF4-FFF2-40B4-BE49-F238E27FC236}">
                <a16:creationId xmlns:a16="http://schemas.microsoft.com/office/drawing/2014/main" id="{F2A3EF0F-077C-56C5-DD82-6EDB7DAF6A89}"/>
              </a:ext>
            </a:extLst>
          </p:cNvPr>
          <p:cNvSpPr txBox="1"/>
          <p:nvPr/>
        </p:nvSpPr>
        <p:spPr>
          <a:xfrm>
            <a:off x="492967" y="494244"/>
            <a:ext cx="6374271" cy="294953"/>
          </a:xfrm>
          <a:prstGeom prst="rect">
            <a:avLst/>
          </a:prstGeom>
        </p:spPr>
        <p:txBody>
          <a:bodyPr lIns="0" tIns="0" rIns="0" bIns="0" rtlCol="0" anchor="t">
            <a:spAutoFit/>
          </a:bodyPr>
          <a:lstStyle/>
          <a:p>
            <a:pPr>
              <a:lnSpc>
                <a:spcPts val="2268"/>
              </a:lnSpc>
            </a:pPr>
            <a:r>
              <a:rPr lang="en-US" sz="2100" dirty="0">
                <a:solidFill>
                  <a:srgbClr val="033F85"/>
                </a:solidFill>
                <a:latin typeface="Open Sans Bold"/>
                <a:ea typeface="Open Sans Bold"/>
                <a:cs typeface="Open Sans Bold"/>
                <a:sym typeface="Open Sans Bold"/>
              </a:rPr>
              <a:t>Tech project management tools</a:t>
            </a:r>
          </a:p>
        </p:txBody>
      </p:sp>
    </p:spTree>
    <p:extLst>
      <p:ext uri="{BB962C8B-B14F-4D97-AF65-F5344CB8AC3E}">
        <p14:creationId xmlns:p14="http://schemas.microsoft.com/office/powerpoint/2010/main" val="822130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B8761-2913-C5AE-4071-A2511C161EDD}"/>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0EF8E715-065F-5D6D-0810-8D13400861E5}"/>
              </a:ext>
            </a:extLst>
          </p:cNvPr>
          <p:cNvSpPr txBox="1"/>
          <p:nvPr/>
        </p:nvSpPr>
        <p:spPr>
          <a:xfrm>
            <a:off x="8745498" y="4801167"/>
            <a:ext cx="190335" cy="102592"/>
          </a:xfrm>
          <a:prstGeom prst="rect">
            <a:avLst/>
          </a:prstGeom>
        </p:spPr>
        <p:txBody>
          <a:bodyPr lIns="0" tIns="0" rIns="0" bIns="0" rtlCol="0" anchor="t">
            <a:spAutoFit/>
          </a:bodyPr>
          <a:lstStyle/>
          <a:p>
            <a:pPr algn="r">
              <a:lnSpc>
                <a:spcPts val="810"/>
              </a:lnSpc>
            </a:pPr>
            <a:r>
              <a:rPr lang="en-US" sz="675" dirty="0">
                <a:latin typeface="Open Sans Bold"/>
                <a:ea typeface="Open Sans Bold"/>
                <a:cs typeface="Open Sans Bold"/>
                <a:sym typeface="Open Sans Bold"/>
              </a:rPr>
              <a:t>5</a:t>
            </a:r>
          </a:p>
        </p:txBody>
      </p:sp>
      <p:sp>
        <p:nvSpPr>
          <p:cNvPr id="14" name="TextBox 11">
            <a:extLst>
              <a:ext uri="{FF2B5EF4-FFF2-40B4-BE49-F238E27FC236}">
                <a16:creationId xmlns:a16="http://schemas.microsoft.com/office/drawing/2014/main" id="{49210CEA-3694-BC2C-A028-7E61109A7921}"/>
              </a:ext>
            </a:extLst>
          </p:cNvPr>
          <p:cNvSpPr txBox="1"/>
          <p:nvPr/>
        </p:nvSpPr>
        <p:spPr>
          <a:xfrm>
            <a:off x="775590" y="1316656"/>
            <a:ext cx="2719200" cy="2708434"/>
          </a:xfrm>
          <a:prstGeom prst="rect">
            <a:avLst/>
          </a:prstGeom>
        </p:spPr>
        <p:txBody>
          <a:bodyPr wrap="square" lIns="0" tIns="0" rIns="0" bIns="0" rtlCol="0" anchor="t">
            <a:spAutoFit/>
          </a:bodyPr>
          <a:lstStyle/>
          <a:p>
            <a:r>
              <a:rPr lang="en-US" sz="1600" b="1" dirty="0">
                <a:solidFill>
                  <a:srgbClr val="0E0E0E"/>
                </a:solidFill>
                <a:effectLst/>
                <a:latin typeface=".SF NS"/>
              </a:rPr>
              <a:t>Sprint Planning</a:t>
            </a:r>
            <a:endParaRPr lang="en-US" sz="1600" dirty="0">
              <a:solidFill>
                <a:srgbClr val="0E0E0E"/>
              </a:solidFill>
              <a:effectLst/>
              <a:latin typeface=".SF NS"/>
            </a:endParaRPr>
          </a:p>
          <a:p>
            <a:br>
              <a:rPr lang="en-US" sz="1600" dirty="0">
                <a:solidFill>
                  <a:srgbClr val="0E0E0E"/>
                </a:solidFill>
                <a:effectLst/>
                <a:latin typeface=".SF NS"/>
              </a:rPr>
            </a:br>
            <a:endParaRPr lang="en-US" sz="1600" dirty="0">
              <a:solidFill>
                <a:srgbClr val="0E0E0E"/>
              </a:solidFill>
              <a:effectLst/>
              <a:latin typeface=".SF NS"/>
            </a:endParaRPr>
          </a:p>
          <a:p>
            <a:r>
              <a:rPr lang="en-US" sz="1600" dirty="0">
                <a:solidFill>
                  <a:srgbClr val="0E0E0E"/>
                </a:solidFill>
                <a:effectLst/>
                <a:latin typeface=".SF NS"/>
              </a:rPr>
              <a:t>In sprint planning, the team defines which items from the backlog will be completed during the sprint. The team decides which user stories and tasks are the highest priority and align with the project’s goals for the sprint period.</a:t>
            </a:r>
          </a:p>
        </p:txBody>
      </p:sp>
      <p:pic>
        <p:nvPicPr>
          <p:cNvPr id="5" name="Picture 4">
            <a:extLst>
              <a:ext uri="{FF2B5EF4-FFF2-40B4-BE49-F238E27FC236}">
                <a16:creationId xmlns:a16="http://schemas.microsoft.com/office/drawing/2014/main" id="{99F1342A-A690-9746-0262-60D21B9C8E91}"/>
              </a:ext>
            </a:extLst>
          </p:cNvPr>
          <p:cNvPicPr>
            <a:picLocks noChangeAspect="1"/>
          </p:cNvPicPr>
          <p:nvPr/>
        </p:nvPicPr>
        <p:blipFill>
          <a:blip r:embed="rId2"/>
          <a:stretch>
            <a:fillRect/>
          </a:stretch>
        </p:blipFill>
        <p:spPr>
          <a:xfrm>
            <a:off x="3607531" y="1184499"/>
            <a:ext cx="5233134" cy="3160504"/>
          </a:xfrm>
          <a:prstGeom prst="rect">
            <a:avLst/>
          </a:prstGeom>
          <a:ln>
            <a:noFill/>
          </a:ln>
          <a:effectLst>
            <a:outerShdw blurRad="292100" dist="139700" dir="2700000" algn="tl" rotWithShape="0">
              <a:srgbClr val="333333">
                <a:alpha val="65000"/>
              </a:srgbClr>
            </a:outerShdw>
          </a:effectLst>
        </p:spPr>
      </p:pic>
      <p:sp>
        <p:nvSpPr>
          <p:cNvPr id="6" name="TextBox 11">
            <a:extLst>
              <a:ext uri="{FF2B5EF4-FFF2-40B4-BE49-F238E27FC236}">
                <a16:creationId xmlns:a16="http://schemas.microsoft.com/office/drawing/2014/main" id="{276E4DD9-4359-B38B-ACF8-C27082879589}"/>
              </a:ext>
            </a:extLst>
          </p:cNvPr>
          <p:cNvSpPr txBox="1"/>
          <p:nvPr/>
        </p:nvSpPr>
        <p:spPr>
          <a:xfrm>
            <a:off x="492967" y="494244"/>
            <a:ext cx="6374271" cy="294953"/>
          </a:xfrm>
          <a:prstGeom prst="rect">
            <a:avLst/>
          </a:prstGeom>
        </p:spPr>
        <p:txBody>
          <a:bodyPr lIns="0" tIns="0" rIns="0" bIns="0" rtlCol="0" anchor="t">
            <a:spAutoFit/>
          </a:bodyPr>
          <a:lstStyle/>
          <a:p>
            <a:pPr>
              <a:lnSpc>
                <a:spcPts val="2268"/>
              </a:lnSpc>
            </a:pPr>
            <a:r>
              <a:rPr lang="en-US" sz="2100" dirty="0">
                <a:solidFill>
                  <a:srgbClr val="033F85"/>
                </a:solidFill>
                <a:latin typeface="Open Sans Bold"/>
                <a:ea typeface="Open Sans Bold"/>
                <a:cs typeface="Open Sans Bold"/>
                <a:sym typeface="Open Sans Bold"/>
              </a:rPr>
              <a:t>Tech project management tools</a:t>
            </a:r>
          </a:p>
        </p:txBody>
      </p:sp>
    </p:spTree>
    <p:extLst>
      <p:ext uri="{BB962C8B-B14F-4D97-AF65-F5344CB8AC3E}">
        <p14:creationId xmlns:p14="http://schemas.microsoft.com/office/powerpoint/2010/main" val="2993357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88AF9-2D58-0DEB-26C1-0CEE4F50D2A9}"/>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C5671AB0-C9A0-A9BB-C02C-D90626AD45B1}"/>
              </a:ext>
            </a:extLst>
          </p:cNvPr>
          <p:cNvSpPr txBox="1"/>
          <p:nvPr/>
        </p:nvSpPr>
        <p:spPr>
          <a:xfrm>
            <a:off x="8745498" y="4801167"/>
            <a:ext cx="190335" cy="102592"/>
          </a:xfrm>
          <a:prstGeom prst="rect">
            <a:avLst/>
          </a:prstGeom>
        </p:spPr>
        <p:txBody>
          <a:bodyPr lIns="0" tIns="0" rIns="0" bIns="0" rtlCol="0" anchor="t">
            <a:spAutoFit/>
          </a:bodyPr>
          <a:lstStyle/>
          <a:p>
            <a:pPr algn="r">
              <a:lnSpc>
                <a:spcPts val="810"/>
              </a:lnSpc>
            </a:pPr>
            <a:r>
              <a:rPr lang="en-US" sz="675" dirty="0">
                <a:latin typeface="Open Sans Bold"/>
                <a:ea typeface="Open Sans Bold"/>
                <a:cs typeface="Open Sans Bold"/>
                <a:sym typeface="Open Sans Bold"/>
              </a:rPr>
              <a:t>5</a:t>
            </a:r>
          </a:p>
        </p:txBody>
      </p:sp>
      <p:sp>
        <p:nvSpPr>
          <p:cNvPr id="14" name="TextBox 11">
            <a:extLst>
              <a:ext uri="{FF2B5EF4-FFF2-40B4-BE49-F238E27FC236}">
                <a16:creationId xmlns:a16="http://schemas.microsoft.com/office/drawing/2014/main" id="{4017F647-8E92-34F9-70DD-8AE777EC4C6C}"/>
              </a:ext>
            </a:extLst>
          </p:cNvPr>
          <p:cNvSpPr txBox="1"/>
          <p:nvPr/>
        </p:nvSpPr>
        <p:spPr>
          <a:xfrm>
            <a:off x="667008" y="1326159"/>
            <a:ext cx="2608706" cy="2708434"/>
          </a:xfrm>
          <a:prstGeom prst="rect">
            <a:avLst/>
          </a:prstGeom>
        </p:spPr>
        <p:txBody>
          <a:bodyPr wrap="square" lIns="0" tIns="0" rIns="0" bIns="0" rtlCol="0" anchor="t">
            <a:spAutoFit/>
          </a:bodyPr>
          <a:lstStyle/>
          <a:p>
            <a:r>
              <a:rPr lang="en-US" sz="1600" b="1" dirty="0">
                <a:solidFill>
                  <a:srgbClr val="0E0E0E"/>
                </a:solidFill>
                <a:effectLst/>
                <a:latin typeface=".SF NS"/>
              </a:rPr>
              <a:t>Reports</a:t>
            </a:r>
            <a:endParaRPr lang="en-US" sz="1600" dirty="0">
              <a:solidFill>
                <a:srgbClr val="0E0E0E"/>
              </a:solidFill>
              <a:effectLst/>
              <a:latin typeface=".SF NS"/>
            </a:endParaRPr>
          </a:p>
          <a:p>
            <a:br>
              <a:rPr lang="en-US" sz="1600" dirty="0">
                <a:solidFill>
                  <a:srgbClr val="0E0E0E"/>
                </a:solidFill>
                <a:effectLst/>
                <a:latin typeface=".SF NS"/>
              </a:rPr>
            </a:br>
            <a:endParaRPr lang="en-US" sz="1600" dirty="0">
              <a:solidFill>
                <a:srgbClr val="0E0E0E"/>
              </a:solidFill>
              <a:effectLst/>
              <a:latin typeface=".SF NS"/>
            </a:endParaRPr>
          </a:p>
          <a:p>
            <a:pPr algn="just"/>
            <a:r>
              <a:rPr lang="en-US" sz="1600" dirty="0">
                <a:solidFill>
                  <a:srgbClr val="0E0E0E"/>
                </a:solidFill>
                <a:effectLst/>
                <a:latin typeface=".SF NS"/>
              </a:rPr>
              <a:t>Jira offers a variety of reports that help monitor the team’s progress. Examples include velocity reports, burndown charts, and cycle reports, which provide insights into the efficiency and status of the project.</a:t>
            </a:r>
          </a:p>
        </p:txBody>
      </p:sp>
      <p:pic>
        <p:nvPicPr>
          <p:cNvPr id="5" name="Picture 4">
            <a:extLst>
              <a:ext uri="{FF2B5EF4-FFF2-40B4-BE49-F238E27FC236}">
                <a16:creationId xmlns:a16="http://schemas.microsoft.com/office/drawing/2014/main" id="{70052C59-49A9-7D57-1A1A-CDA5A0FD91E8}"/>
              </a:ext>
            </a:extLst>
          </p:cNvPr>
          <p:cNvPicPr>
            <a:picLocks noChangeAspect="1"/>
          </p:cNvPicPr>
          <p:nvPr/>
        </p:nvPicPr>
        <p:blipFill>
          <a:blip r:embed="rId2"/>
          <a:stretch>
            <a:fillRect/>
          </a:stretch>
        </p:blipFill>
        <p:spPr>
          <a:xfrm>
            <a:off x="3467100" y="1326159"/>
            <a:ext cx="5585004" cy="2925686"/>
          </a:xfrm>
          <a:prstGeom prst="rect">
            <a:avLst/>
          </a:prstGeom>
          <a:ln>
            <a:noFill/>
          </a:ln>
          <a:effectLst>
            <a:outerShdw blurRad="292100" dist="139700" dir="2700000" algn="tl" rotWithShape="0">
              <a:srgbClr val="333333">
                <a:alpha val="65000"/>
              </a:srgbClr>
            </a:outerShdw>
          </a:effectLst>
        </p:spPr>
      </p:pic>
      <p:sp>
        <p:nvSpPr>
          <p:cNvPr id="6" name="TextBox 11">
            <a:extLst>
              <a:ext uri="{FF2B5EF4-FFF2-40B4-BE49-F238E27FC236}">
                <a16:creationId xmlns:a16="http://schemas.microsoft.com/office/drawing/2014/main" id="{27D4BB13-DAF6-3B6B-C19C-3848F20D2B0A}"/>
              </a:ext>
            </a:extLst>
          </p:cNvPr>
          <p:cNvSpPr txBox="1"/>
          <p:nvPr/>
        </p:nvSpPr>
        <p:spPr>
          <a:xfrm>
            <a:off x="492967" y="494244"/>
            <a:ext cx="6374271" cy="294953"/>
          </a:xfrm>
          <a:prstGeom prst="rect">
            <a:avLst/>
          </a:prstGeom>
        </p:spPr>
        <p:txBody>
          <a:bodyPr lIns="0" tIns="0" rIns="0" bIns="0" rtlCol="0" anchor="t">
            <a:spAutoFit/>
          </a:bodyPr>
          <a:lstStyle/>
          <a:p>
            <a:pPr>
              <a:lnSpc>
                <a:spcPts val="2268"/>
              </a:lnSpc>
            </a:pPr>
            <a:r>
              <a:rPr lang="en-US" sz="2100" dirty="0">
                <a:solidFill>
                  <a:srgbClr val="033F85"/>
                </a:solidFill>
                <a:latin typeface="Open Sans Bold"/>
                <a:ea typeface="Open Sans Bold"/>
                <a:cs typeface="Open Sans Bold"/>
                <a:sym typeface="Open Sans Bold"/>
              </a:rPr>
              <a:t>Tech project management tools</a:t>
            </a:r>
          </a:p>
        </p:txBody>
      </p:sp>
    </p:spTree>
    <p:extLst>
      <p:ext uri="{BB962C8B-B14F-4D97-AF65-F5344CB8AC3E}">
        <p14:creationId xmlns:p14="http://schemas.microsoft.com/office/powerpoint/2010/main" val="1598574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26EDC-38D8-90E8-498C-F20B80302CE7}"/>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2731ED9D-E34C-E5F6-0999-E771CB90D74A}"/>
              </a:ext>
            </a:extLst>
          </p:cNvPr>
          <p:cNvSpPr txBox="1"/>
          <p:nvPr/>
        </p:nvSpPr>
        <p:spPr>
          <a:xfrm>
            <a:off x="8745498" y="4801167"/>
            <a:ext cx="190335" cy="102592"/>
          </a:xfrm>
          <a:prstGeom prst="rect">
            <a:avLst/>
          </a:prstGeom>
        </p:spPr>
        <p:txBody>
          <a:bodyPr lIns="0" tIns="0" rIns="0" bIns="0" rtlCol="0" anchor="t">
            <a:spAutoFit/>
          </a:bodyPr>
          <a:lstStyle/>
          <a:p>
            <a:pPr algn="r">
              <a:lnSpc>
                <a:spcPts val="810"/>
              </a:lnSpc>
            </a:pPr>
            <a:r>
              <a:rPr lang="en-US" sz="675" dirty="0">
                <a:latin typeface="Open Sans Bold"/>
                <a:ea typeface="Open Sans Bold"/>
                <a:cs typeface="Open Sans Bold"/>
                <a:sym typeface="Open Sans Bold"/>
              </a:rPr>
              <a:t>5</a:t>
            </a:r>
          </a:p>
        </p:txBody>
      </p:sp>
      <p:sp>
        <p:nvSpPr>
          <p:cNvPr id="14" name="TextBox 11">
            <a:extLst>
              <a:ext uri="{FF2B5EF4-FFF2-40B4-BE49-F238E27FC236}">
                <a16:creationId xmlns:a16="http://schemas.microsoft.com/office/drawing/2014/main" id="{32429DAA-D9F7-5218-E2B9-1592DA4620C3}"/>
              </a:ext>
            </a:extLst>
          </p:cNvPr>
          <p:cNvSpPr txBox="1"/>
          <p:nvPr/>
        </p:nvSpPr>
        <p:spPr>
          <a:xfrm>
            <a:off x="635111" y="1491363"/>
            <a:ext cx="2821708" cy="2708434"/>
          </a:xfrm>
          <a:prstGeom prst="rect">
            <a:avLst/>
          </a:prstGeom>
        </p:spPr>
        <p:txBody>
          <a:bodyPr wrap="square" lIns="0" tIns="0" rIns="0" bIns="0" rtlCol="0" anchor="t">
            <a:spAutoFit/>
          </a:bodyPr>
          <a:lstStyle/>
          <a:p>
            <a:r>
              <a:rPr lang="en-US" sz="1600" b="1" dirty="0">
                <a:solidFill>
                  <a:srgbClr val="0E0E0E"/>
                </a:solidFill>
                <a:effectLst/>
                <a:latin typeface=".SF NS"/>
              </a:rPr>
              <a:t>Burndown Chart</a:t>
            </a:r>
            <a:endParaRPr lang="en-US" sz="1600" dirty="0">
              <a:solidFill>
                <a:srgbClr val="0E0E0E"/>
              </a:solidFill>
              <a:effectLst/>
              <a:latin typeface=".SF NS"/>
            </a:endParaRPr>
          </a:p>
          <a:p>
            <a:br>
              <a:rPr lang="en-US" sz="1600" dirty="0">
                <a:solidFill>
                  <a:srgbClr val="0E0E0E"/>
                </a:solidFill>
                <a:effectLst/>
                <a:latin typeface=".SF NS"/>
              </a:rPr>
            </a:br>
            <a:endParaRPr lang="en-US" sz="1600" dirty="0">
              <a:solidFill>
                <a:srgbClr val="0E0E0E"/>
              </a:solidFill>
              <a:effectLst/>
              <a:latin typeface=".SF NS"/>
            </a:endParaRPr>
          </a:p>
          <a:p>
            <a:r>
              <a:rPr lang="en-US" sz="1600" dirty="0">
                <a:solidFill>
                  <a:srgbClr val="0E0E0E"/>
                </a:solidFill>
                <a:effectLst/>
                <a:latin typeface=".SF NS"/>
              </a:rPr>
              <a:t>The Burndown Chart is a graphical representation that shows the amount of work remaining in a sprint or project over time. It helps the team visualize progress and adjust the pace of work to complete tasks within the sprint deadline.</a:t>
            </a:r>
          </a:p>
        </p:txBody>
      </p:sp>
      <p:pic>
        <p:nvPicPr>
          <p:cNvPr id="1026" name="Picture 2" descr="Understanding the sprint burndown chart">
            <a:extLst>
              <a:ext uri="{FF2B5EF4-FFF2-40B4-BE49-F238E27FC236}">
                <a16:creationId xmlns:a16="http://schemas.microsoft.com/office/drawing/2014/main" id="{AD5D3516-45FF-B50A-8677-0C2ABA06A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0102" y="1491363"/>
            <a:ext cx="5357013" cy="2471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11">
            <a:extLst>
              <a:ext uri="{FF2B5EF4-FFF2-40B4-BE49-F238E27FC236}">
                <a16:creationId xmlns:a16="http://schemas.microsoft.com/office/drawing/2014/main" id="{88832A00-97FD-DF91-FF97-17BAA7D5022F}"/>
              </a:ext>
            </a:extLst>
          </p:cNvPr>
          <p:cNvSpPr txBox="1"/>
          <p:nvPr/>
        </p:nvSpPr>
        <p:spPr>
          <a:xfrm>
            <a:off x="492967" y="494244"/>
            <a:ext cx="6374271" cy="294953"/>
          </a:xfrm>
          <a:prstGeom prst="rect">
            <a:avLst/>
          </a:prstGeom>
        </p:spPr>
        <p:txBody>
          <a:bodyPr lIns="0" tIns="0" rIns="0" bIns="0" rtlCol="0" anchor="t">
            <a:spAutoFit/>
          </a:bodyPr>
          <a:lstStyle/>
          <a:p>
            <a:pPr>
              <a:lnSpc>
                <a:spcPts val="2268"/>
              </a:lnSpc>
            </a:pPr>
            <a:r>
              <a:rPr lang="en-US" sz="2100" dirty="0">
                <a:solidFill>
                  <a:srgbClr val="033F85"/>
                </a:solidFill>
                <a:latin typeface="Open Sans Bold"/>
                <a:ea typeface="Open Sans Bold"/>
                <a:cs typeface="Open Sans Bold"/>
                <a:sym typeface="Open Sans Bold"/>
              </a:rPr>
              <a:t>Tech project management tools</a:t>
            </a:r>
          </a:p>
        </p:txBody>
      </p:sp>
    </p:spTree>
    <p:extLst>
      <p:ext uri="{BB962C8B-B14F-4D97-AF65-F5344CB8AC3E}">
        <p14:creationId xmlns:p14="http://schemas.microsoft.com/office/powerpoint/2010/main" val="156437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FCFB1-5C1B-D3B1-1DB2-D4F4F7832A28}"/>
            </a:ext>
          </a:extLst>
        </p:cNvPr>
        <p:cNvGrpSpPr/>
        <p:nvPr/>
      </p:nvGrpSpPr>
      <p:grpSpPr>
        <a:xfrm>
          <a:off x="0" y="0"/>
          <a:ext cx="0" cy="0"/>
          <a:chOff x="0" y="0"/>
          <a:chExt cx="0" cy="0"/>
        </a:xfrm>
      </p:grpSpPr>
      <p:sp>
        <p:nvSpPr>
          <p:cNvPr id="14" name="TextBox 11">
            <a:extLst>
              <a:ext uri="{FF2B5EF4-FFF2-40B4-BE49-F238E27FC236}">
                <a16:creationId xmlns:a16="http://schemas.microsoft.com/office/drawing/2014/main" id="{8778388A-73CF-83F3-FF29-6696E7AB1611}"/>
              </a:ext>
            </a:extLst>
          </p:cNvPr>
          <p:cNvSpPr txBox="1"/>
          <p:nvPr/>
        </p:nvSpPr>
        <p:spPr>
          <a:xfrm>
            <a:off x="740880" y="1445645"/>
            <a:ext cx="2619008" cy="2708434"/>
          </a:xfrm>
          <a:prstGeom prst="rect">
            <a:avLst/>
          </a:prstGeom>
        </p:spPr>
        <p:txBody>
          <a:bodyPr wrap="square" lIns="0" tIns="0" rIns="0" bIns="0" rtlCol="0" anchor="t">
            <a:spAutoFit/>
          </a:bodyPr>
          <a:lstStyle/>
          <a:p>
            <a:r>
              <a:rPr lang="en-US" sz="1600" b="1" dirty="0">
                <a:solidFill>
                  <a:srgbClr val="0E0E0E"/>
                </a:solidFill>
                <a:effectLst/>
                <a:latin typeface=".SF NS"/>
              </a:rPr>
              <a:t>Definition of Done</a:t>
            </a:r>
            <a:endParaRPr lang="en-US" sz="1600" dirty="0">
              <a:solidFill>
                <a:srgbClr val="0E0E0E"/>
              </a:solidFill>
              <a:effectLst/>
              <a:latin typeface=".SF NS"/>
            </a:endParaRPr>
          </a:p>
          <a:p>
            <a:br>
              <a:rPr lang="en-US" sz="1600" dirty="0">
                <a:solidFill>
                  <a:srgbClr val="0E0E0E"/>
                </a:solidFill>
                <a:effectLst/>
                <a:latin typeface=".SF NS"/>
              </a:rPr>
            </a:br>
            <a:endParaRPr lang="en-US" sz="1600" dirty="0">
              <a:solidFill>
                <a:srgbClr val="0E0E0E"/>
              </a:solidFill>
              <a:effectLst/>
              <a:latin typeface=".SF NS"/>
            </a:endParaRPr>
          </a:p>
          <a:p>
            <a:r>
              <a:rPr lang="en-US" sz="1600" dirty="0">
                <a:solidFill>
                  <a:srgbClr val="0E0E0E"/>
                </a:solidFill>
                <a:effectLst/>
                <a:latin typeface=".SF NS"/>
              </a:rPr>
              <a:t>The Definition of Done refers to the criteria that a user story or task must meet to be considered completed. These criteria are defined by the team and may include testing, code reviews, documentation, and other requirements.</a:t>
            </a:r>
          </a:p>
        </p:txBody>
      </p:sp>
      <p:pic>
        <p:nvPicPr>
          <p:cNvPr id="5" name="Picture 4">
            <a:extLst>
              <a:ext uri="{FF2B5EF4-FFF2-40B4-BE49-F238E27FC236}">
                <a16:creationId xmlns:a16="http://schemas.microsoft.com/office/drawing/2014/main" id="{48B6EE2A-E8FB-06CA-D7C4-BDED185FD6B5}"/>
              </a:ext>
            </a:extLst>
          </p:cNvPr>
          <p:cNvPicPr>
            <a:picLocks noChangeAspect="1"/>
          </p:cNvPicPr>
          <p:nvPr/>
        </p:nvPicPr>
        <p:blipFill>
          <a:blip r:embed="rId2"/>
          <a:stretch>
            <a:fillRect/>
          </a:stretch>
        </p:blipFill>
        <p:spPr>
          <a:xfrm>
            <a:off x="3543300" y="1242274"/>
            <a:ext cx="5469735" cy="2912277"/>
          </a:xfrm>
          <a:prstGeom prst="rect">
            <a:avLst/>
          </a:prstGeom>
        </p:spPr>
      </p:pic>
      <p:sp>
        <p:nvSpPr>
          <p:cNvPr id="6" name="Rectangle 5">
            <a:extLst>
              <a:ext uri="{FF2B5EF4-FFF2-40B4-BE49-F238E27FC236}">
                <a16:creationId xmlns:a16="http://schemas.microsoft.com/office/drawing/2014/main" id="{ADBDCEEF-41DB-3BDA-662B-AFBFA8451BEF}"/>
              </a:ext>
            </a:extLst>
          </p:cNvPr>
          <p:cNvSpPr/>
          <p:nvPr/>
        </p:nvSpPr>
        <p:spPr>
          <a:xfrm>
            <a:off x="6712084" y="1445645"/>
            <a:ext cx="2317617" cy="2905077"/>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0" name="TextBox 11">
            <a:extLst>
              <a:ext uri="{FF2B5EF4-FFF2-40B4-BE49-F238E27FC236}">
                <a16:creationId xmlns:a16="http://schemas.microsoft.com/office/drawing/2014/main" id="{327112F6-1808-39BC-8089-0B26192B3FE5}"/>
              </a:ext>
            </a:extLst>
          </p:cNvPr>
          <p:cNvSpPr txBox="1"/>
          <p:nvPr/>
        </p:nvSpPr>
        <p:spPr>
          <a:xfrm>
            <a:off x="492967" y="494244"/>
            <a:ext cx="6374271" cy="294953"/>
          </a:xfrm>
          <a:prstGeom prst="rect">
            <a:avLst/>
          </a:prstGeom>
        </p:spPr>
        <p:txBody>
          <a:bodyPr lIns="0" tIns="0" rIns="0" bIns="0" rtlCol="0" anchor="t">
            <a:spAutoFit/>
          </a:bodyPr>
          <a:lstStyle/>
          <a:p>
            <a:pPr>
              <a:lnSpc>
                <a:spcPts val="2268"/>
              </a:lnSpc>
            </a:pPr>
            <a:r>
              <a:rPr lang="en-US" sz="2100" dirty="0">
                <a:solidFill>
                  <a:srgbClr val="033F85"/>
                </a:solidFill>
                <a:latin typeface="Open Sans Bold"/>
                <a:ea typeface="Open Sans Bold"/>
                <a:cs typeface="Open Sans Bold"/>
                <a:sym typeface="Open Sans Bold"/>
              </a:rPr>
              <a:t>Tech project management tools</a:t>
            </a:r>
          </a:p>
        </p:txBody>
      </p:sp>
    </p:spTree>
    <p:extLst>
      <p:ext uri="{BB962C8B-B14F-4D97-AF65-F5344CB8AC3E}">
        <p14:creationId xmlns:p14="http://schemas.microsoft.com/office/powerpoint/2010/main" val="3448241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BE6AD-4023-BDFF-9171-3DF7F8FFB80B}"/>
            </a:ext>
          </a:extLst>
        </p:cNvPr>
        <p:cNvGrpSpPr/>
        <p:nvPr/>
      </p:nvGrpSpPr>
      <p:grpSpPr>
        <a:xfrm>
          <a:off x="0" y="0"/>
          <a:ext cx="0" cy="0"/>
          <a:chOff x="0" y="0"/>
          <a:chExt cx="0" cy="0"/>
        </a:xfrm>
      </p:grpSpPr>
      <p:sp>
        <p:nvSpPr>
          <p:cNvPr id="14" name="TextBox 11">
            <a:extLst>
              <a:ext uri="{FF2B5EF4-FFF2-40B4-BE49-F238E27FC236}">
                <a16:creationId xmlns:a16="http://schemas.microsoft.com/office/drawing/2014/main" id="{BC5E658E-B305-87D7-5C4D-EE3D63574A3A}"/>
              </a:ext>
            </a:extLst>
          </p:cNvPr>
          <p:cNvSpPr txBox="1"/>
          <p:nvPr/>
        </p:nvSpPr>
        <p:spPr>
          <a:xfrm>
            <a:off x="820465" y="1547750"/>
            <a:ext cx="3007256" cy="2215991"/>
          </a:xfrm>
          <a:prstGeom prst="rect">
            <a:avLst/>
          </a:prstGeom>
        </p:spPr>
        <p:txBody>
          <a:bodyPr wrap="square" lIns="0" tIns="0" rIns="0" bIns="0" rtlCol="0" anchor="t">
            <a:spAutoFit/>
          </a:bodyPr>
          <a:lstStyle/>
          <a:p>
            <a:r>
              <a:rPr lang="en-US" sz="1600" b="1" dirty="0">
                <a:solidFill>
                  <a:srgbClr val="0E0E0E"/>
                </a:solidFill>
                <a:effectLst/>
                <a:latin typeface=".SF NS"/>
              </a:rPr>
              <a:t>Release</a:t>
            </a:r>
            <a:endParaRPr lang="en-US" sz="1600" dirty="0">
              <a:solidFill>
                <a:srgbClr val="0E0E0E"/>
              </a:solidFill>
              <a:effectLst/>
              <a:latin typeface=".SF NS"/>
            </a:endParaRPr>
          </a:p>
          <a:p>
            <a:br>
              <a:rPr lang="en-US" sz="1600" dirty="0">
                <a:solidFill>
                  <a:srgbClr val="0E0E0E"/>
                </a:solidFill>
                <a:effectLst/>
                <a:latin typeface=".SF NS"/>
              </a:rPr>
            </a:br>
            <a:endParaRPr lang="en-US" sz="1600" dirty="0">
              <a:solidFill>
                <a:srgbClr val="0E0E0E"/>
              </a:solidFill>
              <a:effectLst/>
              <a:latin typeface=".SF NS"/>
            </a:endParaRPr>
          </a:p>
          <a:p>
            <a:r>
              <a:rPr lang="en-US" sz="1600" dirty="0">
                <a:solidFill>
                  <a:srgbClr val="0E0E0E"/>
                </a:solidFill>
                <a:effectLst/>
                <a:latin typeface=".SF NS"/>
              </a:rPr>
              <a:t>A release is the act of launching a new version of the software for end users. In Jira, releases are planned over several sprints and represent significant milestones in the project’s progress.</a:t>
            </a:r>
          </a:p>
        </p:txBody>
      </p:sp>
      <p:pic>
        <p:nvPicPr>
          <p:cNvPr id="5" name="Picture 4">
            <a:extLst>
              <a:ext uri="{FF2B5EF4-FFF2-40B4-BE49-F238E27FC236}">
                <a16:creationId xmlns:a16="http://schemas.microsoft.com/office/drawing/2014/main" id="{B96BD5A4-88A4-C814-4DA4-CA3AA98D8C7E}"/>
              </a:ext>
            </a:extLst>
          </p:cNvPr>
          <p:cNvPicPr>
            <a:picLocks noChangeAspect="1"/>
          </p:cNvPicPr>
          <p:nvPr/>
        </p:nvPicPr>
        <p:blipFill>
          <a:blip r:embed="rId2"/>
          <a:stretch>
            <a:fillRect/>
          </a:stretch>
        </p:blipFill>
        <p:spPr>
          <a:xfrm>
            <a:off x="4381500" y="1036474"/>
            <a:ext cx="4267200" cy="3238544"/>
          </a:xfrm>
          <a:prstGeom prst="rect">
            <a:avLst/>
          </a:prstGeom>
          <a:ln>
            <a:noFill/>
          </a:ln>
          <a:effectLst>
            <a:outerShdw blurRad="292100" dist="139700" dir="2700000" algn="tl" rotWithShape="0">
              <a:srgbClr val="333333">
                <a:alpha val="65000"/>
              </a:srgbClr>
            </a:outerShdw>
          </a:effectLst>
        </p:spPr>
      </p:pic>
      <p:sp>
        <p:nvSpPr>
          <p:cNvPr id="6" name="TextBox 11">
            <a:extLst>
              <a:ext uri="{FF2B5EF4-FFF2-40B4-BE49-F238E27FC236}">
                <a16:creationId xmlns:a16="http://schemas.microsoft.com/office/drawing/2014/main" id="{C953DBFB-E791-7A43-6736-2FC5217170C5}"/>
              </a:ext>
            </a:extLst>
          </p:cNvPr>
          <p:cNvSpPr txBox="1"/>
          <p:nvPr/>
        </p:nvSpPr>
        <p:spPr>
          <a:xfrm>
            <a:off x="492967" y="494244"/>
            <a:ext cx="6374271" cy="294953"/>
          </a:xfrm>
          <a:prstGeom prst="rect">
            <a:avLst/>
          </a:prstGeom>
        </p:spPr>
        <p:txBody>
          <a:bodyPr lIns="0" tIns="0" rIns="0" bIns="0" rtlCol="0" anchor="t">
            <a:spAutoFit/>
          </a:bodyPr>
          <a:lstStyle/>
          <a:p>
            <a:pPr>
              <a:lnSpc>
                <a:spcPts val="2268"/>
              </a:lnSpc>
            </a:pPr>
            <a:r>
              <a:rPr lang="en-US" sz="2100" dirty="0">
                <a:solidFill>
                  <a:srgbClr val="033F85"/>
                </a:solidFill>
                <a:latin typeface="Open Sans Bold"/>
                <a:ea typeface="Open Sans Bold"/>
                <a:cs typeface="Open Sans Bold"/>
                <a:sym typeface="Open Sans Bold"/>
              </a:rPr>
              <a:t>Tech project management tools</a:t>
            </a:r>
          </a:p>
        </p:txBody>
      </p:sp>
    </p:spTree>
    <p:extLst>
      <p:ext uri="{BB962C8B-B14F-4D97-AF65-F5344CB8AC3E}">
        <p14:creationId xmlns:p14="http://schemas.microsoft.com/office/powerpoint/2010/main" val="3997124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D2A27-2229-7F5E-7DE5-AB9C277B6B02}"/>
            </a:ext>
          </a:extLst>
        </p:cNvPr>
        <p:cNvGrpSpPr/>
        <p:nvPr/>
      </p:nvGrpSpPr>
      <p:grpSpPr>
        <a:xfrm>
          <a:off x="0" y="0"/>
          <a:ext cx="0" cy="0"/>
          <a:chOff x="0" y="0"/>
          <a:chExt cx="0" cy="0"/>
        </a:xfrm>
      </p:grpSpPr>
      <p:sp>
        <p:nvSpPr>
          <p:cNvPr id="14" name="TextBox 11">
            <a:extLst>
              <a:ext uri="{FF2B5EF4-FFF2-40B4-BE49-F238E27FC236}">
                <a16:creationId xmlns:a16="http://schemas.microsoft.com/office/drawing/2014/main" id="{6068ED36-08C9-F55F-438C-1DA869D4EDA3}"/>
              </a:ext>
            </a:extLst>
          </p:cNvPr>
          <p:cNvSpPr txBox="1"/>
          <p:nvPr/>
        </p:nvSpPr>
        <p:spPr>
          <a:xfrm>
            <a:off x="873544" y="1484698"/>
            <a:ext cx="2975442" cy="2215991"/>
          </a:xfrm>
          <a:prstGeom prst="rect">
            <a:avLst/>
          </a:prstGeom>
        </p:spPr>
        <p:txBody>
          <a:bodyPr wrap="square" lIns="0" tIns="0" rIns="0" bIns="0" rtlCol="0" anchor="t">
            <a:spAutoFit/>
          </a:bodyPr>
          <a:lstStyle/>
          <a:p>
            <a:r>
              <a:rPr lang="en-US" sz="1600" b="1" dirty="0">
                <a:solidFill>
                  <a:srgbClr val="0E0E0E"/>
                </a:solidFill>
                <a:effectLst/>
                <a:latin typeface=".SF NS"/>
              </a:rPr>
              <a:t>Retrospective</a:t>
            </a:r>
            <a:endParaRPr lang="en-US" sz="1600" dirty="0">
              <a:solidFill>
                <a:srgbClr val="0E0E0E"/>
              </a:solidFill>
              <a:effectLst/>
              <a:latin typeface=".SF NS"/>
            </a:endParaRPr>
          </a:p>
          <a:p>
            <a:br>
              <a:rPr lang="en-US" sz="1600" dirty="0">
                <a:solidFill>
                  <a:srgbClr val="0E0E0E"/>
                </a:solidFill>
                <a:effectLst/>
                <a:latin typeface=".SF NS"/>
              </a:rPr>
            </a:br>
            <a:endParaRPr lang="en-US" sz="1600" dirty="0">
              <a:solidFill>
                <a:srgbClr val="0E0E0E"/>
              </a:solidFill>
              <a:effectLst/>
              <a:latin typeface=".SF NS"/>
            </a:endParaRPr>
          </a:p>
          <a:p>
            <a:r>
              <a:rPr lang="en-US" sz="1600" dirty="0">
                <a:solidFill>
                  <a:srgbClr val="0E0E0E"/>
                </a:solidFill>
                <a:effectLst/>
                <a:latin typeface=".SF NS"/>
              </a:rPr>
              <a:t>At the end of each sprint, the team conducts a retrospective to assess what worked well, what can be improved, and how processes can be adjusted to enhance efficiency and collaboration in the next sprint.</a:t>
            </a:r>
          </a:p>
        </p:txBody>
      </p:sp>
      <p:pic>
        <p:nvPicPr>
          <p:cNvPr id="5" name="Picture 4">
            <a:extLst>
              <a:ext uri="{FF2B5EF4-FFF2-40B4-BE49-F238E27FC236}">
                <a16:creationId xmlns:a16="http://schemas.microsoft.com/office/drawing/2014/main" id="{194BA22D-F343-5215-59E4-1AB2192A876B}"/>
              </a:ext>
            </a:extLst>
          </p:cNvPr>
          <p:cNvPicPr>
            <a:picLocks noChangeAspect="1"/>
          </p:cNvPicPr>
          <p:nvPr/>
        </p:nvPicPr>
        <p:blipFill>
          <a:blip r:embed="rId2"/>
          <a:stretch>
            <a:fillRect/>
          </a:stretch>
        </p:blipFill>
        <p:spPr>
          <a:xfrm>
            <a:off x="4251503" y="919192"/>
            <a:ext cx="4441953" cy="3347004"/>
          </a:xfrm>
          <a:prstGeom prst="rect">
            <a:avLst/>
          </a:prstGeom>
          <a:ln>
            <a:noFill/>
          </a:ln>
          <a:effectLst>
            <a:outerShdw blurRad="292100" dist="139700" dir="2700000" algn="tl" rotWithShape="0">
              <a:srgbClr val="333333">
                <a:alpha val="65000"/>
              </a:srgbClr>
            </a:outerShdw>
          </a:effectLst>
        </p:spPr>
      </p:pic>
      <p:sp>
        <p:nvSpPr>
          <p:cNvPr id="6" name="TextBox 11">
            <a:extLst>
              <a:ext uri="{FF2B5EF4-FFF2-40B4-BE49-F238E27FC236}">
                <a16:creationId xmlns:a16="http://schemas.microsoft.com/office/drawing/2014/main" id="{CCFAB1A5-3CBF-4E59-F358-103F57B72BFB}"/>
              </a:ext>
            </a:extLst>
          </p:cNvPr>
          <p:cNvSpPr txBox="1"/>
          <p:nvPr/>
        </p:nvSpPr>
        <p:spPr>
          <a:xfrm>
            <a:off x="492967" y="494244"/>
            <a:ext cx="6374271" cy="294953"/>
          </a:xfrm>
          <a:prstGeom prst="rect">
            <a:avLst/>
          </a:prstGeom>
        </p:spPr>
        <p:txBody>
          <a:bodyPr lIns="0" tIns="0" rIns="0" bIns="0" rtlCol="0" anchor="t">
            <a:spAutoFit/>
          </a:bodyPr>
          <a:lstStyle/>
          <a:p>
            <a:pPr>
              <a:lnSpc>
                <a:spcPts val="2268"/>
              </a:lnSpc>
            </a:pPr>
            <a:r>
              <a:rPr lang="en-US" sz="2100" dirty="0">
                <a:solidFill>
                  <a:srgbClr val="033F85"/>
                </a:solidFill>
                <a:latin typeface="Open Sans Bold"/>
                <a:ea typeface="Open Sans Bold"/>
                <a:cs typeface="Open Sans Bold"/>
                <a:sym typeface="Open Sans Bold"/>
              </a:rPr>
              <a:t>Tech project management tools</a:t>
            </a:r>
          </a:p>
        </p:txBody>
      </p:sp>
    </p:spTree>
    <p:extLst>
      <p:ext uri="{BB962C8B-B14F-4D97-AF65-F5344CB8AC3E}">
        <p14:creationId xmlns:p14="http://schemas.microsoft.com/office/powerpoint/2010/main" val="1275268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265D4BD7-28B9-EF89-F471-2E47A2F31620}"/>
            </a:ext>
          </a:extLst>
        </p:cNvPr>
        <p:cNvGrpSpPr/>
        <p:nvPr/>
      </p:nvGrpSpPr>
      <p:grpSpPr>
        <a:xfrm>
          <a:off x="0" y="0"/>
          <a:ext cx="0" cy="0"/>
          <a:chOff x="0" y="0"/>
          <a:chExt cx="0" cy="0"/>
        </a:xfrm>
      </p:grpSpPr>
      <p:pic>
        <p:nvPicPr>
          <p:cNvPr id="415" name="Google Shape;415;p5">
            <a:extLst>
              <a:ext uri="{FF2B5EF4-FFF2-40B4-BE49-F238E27FC236}">
                <a16:creationId xmlns:a16="http://schemas.microsoft.com/office/drawing/2014/main" id="{FD9F3587-4696-0135-3725-10B855BE1478}"/>
              </a:ext>
            </a:extLst>
          </p:cNvPr>
          <p:cNvPicPr preferRelativeResize="0"/>
          <p:nvPr/>
        </p:nvPicPr>
        <p:blipFill rotWithShape="1">
          <a:blip r:embed="rId3">
            <a:alphaModFix amt="20000"/>
          </a:blip>
          <a:srcRect l="20167" t="-4793" r="9563" b="10435"/>
          <a:stretch/>
        </p:blipFill>
        <p:spPr>
          <a:xfrm rot="-5400000">
            <a:off x="5851477" y="2470656"/>
            <a:ext cx="2289863" cy="2895801"/>
          </a:xfrm>
          <a:prstGeom prst="rect">
            <a:avLst/>
          </a:prstGeom>
          <a:noFill/>
          <a:ln>
            <a:noFill/>
          </a:ln>
        </p:spPr>
      </p:pic>
      <p:sp>
        <p:nvSpPr>
          <p:cNvPr id="2" name="object 2">
            <a:extLst>
              <a:ext uri="{FF2B5EF4-FFF2-40B4-BE49-F238E27FC236}">
                <a16:creationId xmlns:a16="http://schemas.microsoft.com/office/drawing/2014/main" id="{145FAB50-B8F0-ED5D-4703-E6D1DFFA4B9B}"/>
              </a:ext>
            </a:extLst>
          </p:cNvPr>
          <p:cNvSpPr txBox="1">
            <a:spLocks/>
          </p:cNvSpPr>
          <p:nvPr/>
        </p:nvSpPr>
        <p:spPr>
          <a:xfrm>
            <a:off x="342000" y="2375183"/>
            <a:ext cx="8460000" cy="398442"/>
          </a:xfrm>
          <a:prstGeom prst="rect">
            <a:avLst/>
          </a:prstGeom>
          <a:noFill/>
          <a:ln>
            <a:noFill/>
          </a:ln>
        </p:spPr>
        <p:txBody>
          <a:bodyPr spcFirstLastPara="1" vert="horz" wrap="square" lIns="0" tIns="6350" rIns="0" bIns="0" rtlCol="0" anchor="t" anchorCtr="0">
            <a:spAutoFit/>
          </a:bodyPr>
          <a:lstStyle>
            <a:defPPr marR="0" lvl="0" algn="l" rtl="0">
              <a:lnSpc>
                <a:spcPct val="100000"/>
              </a:lnSpc>
              <a:spcBef>
                <a:spcPts val="0"/>
              </a:spcBef>
              <a:spcAft>
                <a:spcPts val="0"/>
              </a:spcAft>
            </a:defPPr>
            <a:lvl1pPr marR="0" lvl="0"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marR="0" lvl="1"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pPr marL="239078" algn="ctr">
              <a:spcBef>
                <a:spcPts val="50"/>
              </a:spcBef>
            </a:pPr>
            <a:r>
              <a:rPr lang="pt-PT" dirty="0"/>
              <a:t>JIRA ACTIVITY</a:t>
            </a:r>
            <a:endParaRPr lang="pt-PT" spc="-5" dirty="0"/>
          </a:p>
        </p:txBody>
      </p:sp>
    </p:spTree>
    <p:extLst>
      <p:ext uri="{BB962C8B-B14F-4D97-AF65-F5344CB8AC3E}">
        <p14:creationId xmlns:p14="http://schemas.microsoft.com/office/powerpoint/2010/main" val="3343856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DD30B-CFA5-305E-BD5D-3A848344AF6B}"/>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D0490D3D-CD40-5DC7-9C06-A17488D247BD}"/>
              </a:ext>
            </a:extLst>
          </p:cNvPr>
          <p:cNvSpPr txBox="1"/>
          <p:nvPr/>
        </p:nvSpPr>
        <p:spPr>
          <a:xfrm>
            <a:off x="8745498" y="4801167"/>
            <a:ext cx="190335" cy="102592"/>
          </a:xfrm>
          <a:prstGeom prst="rect">
            <a:avLst/>
          </a:prstGeom>
        </p:spPr>
        <p:txBody>
          <a:bodyPr lIns="0" tIns="0" rIns="0" bIns="0" rtlCol="0" anchor="t">
            <a:spAutoFit/>
          </a:bodyPr>
          <a:lstStyle/>
          <a:p>
            <a:pPr algn="r">
              <a:lnSpc>
                <a:spcPts val="810"/>
              </a:lnSpc>
            </a:pPr>
            <a:r>
              <a:rPr lang="en-US" sz="675" dirty="0">
                <a:latin typeface="Open Sans Bold"/>
                <a:ea typeface="Open Sans Bold"/>
                <a:cs typeface="Open Sans Bold"/>
                <a:sym typeface="Open Sans Bold"/>
              </a:rPr>
              <a:t>5</a:t>
            </a:r>
          </a:p>
        </p:txBody>
      </p:sp>
      <p:sp>
        <p:nvSpPr>
          <p:cNvPr id="10" name="TextBox 10">
            <a:extLst>
              <a:ext uri="{FF2B5EF4-FFF2-40B4-BE49-F238E27FC236}">
                <a16:creationId xmlns:a16="http://schemas.microsoft.com/office/drawing/2014/main" id="{A8B46844-B98A-7AAD-60CB-4E6BB943C4EB}"/>
              </a:ext>
            </a:extLst>
          </p:cNvPr>
          <p:cNvSpPr txBox="1"/>
          <p:nvPr/>
        </p:nvSpPr>
        <p:spPr>
          <a:xfrm>
            <a:off x="1069455" y="1494532"/>
            <a:ext cx="6374271" cy="2154436"/>
          </a:xfrm>
          <a:prstGeom prst="rect">
            <a:avLst/>
          </a:prstGeom>
        </p:spPr>
        <p:txBody>
          <a:bodyPr wrap="square" lIns="0" tIns="0" rIns="0" bIns="0" rtlCol="0" anchor="t">
            <a:spAutoFit/>
          </a:bodyPr>
          <a:lstStyle/>
          <a:p>
            <a:pPr>
              <a:lnSpc>
                <a:spcPts val="1748"/>
              </a:lnSpc>
            </a:pPr>
            <a:r>
              <a:rPr lang="en-GB" sz="2400" dirty="0">
                <a:latin typeface="Open Sans Bold"/>
                <a:ea typeface="Open Sans Bold"/>
                <a:cs typeface="Open Sans Bold"/>
                <a:sym typeface="Open Sans Bold"/>
              </a:rPr>
              <a:t>New info:</a:t>
            </a:r>
          </a:p>
          <a:p>
            <a:pPr>
              <a:lnSpc>
                <a:spcPts val="1520"/>
              </a:lnSpc>
            </a:pPr>
            <a:endParaRPr lang="en-GB" sz="1800" dirty="0">
              <a:latin typeface="Open Sans Italics"/>
              <a:ea typeface="Open Sans Italics"/>
              <a:cs typeface="Open Sans Italics"/>
              <a:sym typeface="Open Sans Italics"/>
            </a:endParaRPr>
          </a:p>
          <a:p>
            <a:pPr marL="171450" indent="-171450">
              <a:lnSpc>
                <a:spcPts val="1520"/>
              </a:lnSpc>
              <a:buFont typeface="Arial" panose="020B0604020202020204" pitchFamily="34" charset="0"/>
              <a:buChar char="•"/>
            </a:pPr>
            <a:r>
              <a:rPr lang="en-GB" sz="1800" dirty="0">
                <a:latin typeface="Open Sans Italics"/>
                <a:ea typeface="Open Sans Italics"/>
                <a:cs typeface="Open Sans Italics"/>
                <a:sym typeface="Open Sans Italics"/>
              </a:rPr>
              <a:t>Due to delays, two tasks were not concluded (you pick two)</a:t>
            </a:r>
          </a:p>
          <a:p>
            <a:pPr marL="171450" indent="-171450">
              <a:lnSpc>
                <a:spcPts val="1520"/>
              </a:lnSpc>
              <a:buFont typeface="Arial" panose="020B0604020202020204" pitchFamily="34" charset="0"/>
              <a:buChar char="•"/>
            </a:pPr>
            <a:endParaRPr lang="en-GB" sz="1800" dirty="0">
              <a:latin typeface="Open Sans Italics"/>
              <a:ea typeface="Open Sans Italics"/>
              <a:cs typeface="Open Sans Italics"/>
              <a:sym typeface="Open Sans Italics"/>
            </a:endParaRPr>
          </a:p>
          <a:p>
            <a:pPr marL="171450" indent="-171450">
              <a:lnSpc>
                <a:spcPts val="1520"/>
              </a:lnSpc>
              <a:buFont typeface="Arial" panose="020B0604020202020204" pitchFamily="34" charset="0"/>
              <a:buChar char="•"/>
            </a:pPr>
            <a:r>
              <a:rPr lang="en-GB" sz="1800" dirty="0">
                <a:latin typeface="Open Sans Italics"/>
                <a:ea typeface="Open Sans Italics"/>
                <a:cs typeface="Open Sans Italics"/>
                <a:sym typeface="Open Sans Italics"/>
              </a:rPr>
              <a:t>After reviewing, the </a:t>
            </a:r>
            <a:r>
              <a:rPr lang="en-GB" sz="1800" dirty="0" err="1">
                <a:latin typeface="Open Sans Italics"/>
                <a:ea typeface="Open Sans Italics"/>
                <a:cs typeface="Open Sans Italics"/>
                <a:sym typeface="Open Sans Italics"/>
              </a:rPr>
              <a:t>cliente</a:t>
            </a:r>
            <a:r>
              <a:rPr lang="en-GB" sz="1800" dirty="0">
                <a:latin typeface="Open Sans Italics"/>
                <a:ea typeface="Open Sans Italics"/>
                <a:cs typeface="Open Sans Italics"/>
                <a:sym typeface="Open Sans Italics"/>
              </a:rPr>
              <a:t> provided </a:t>
            </a:r>
            <a:r>
              <a:rPr lang="en-GB" sz="1800" dirty="0" err="1">
                <a:latin typeface="Open Sans Italics"/>
                <a:ea typeface="Open Sans Italics"/>
                <a:cs typeface="Open Sans Italics"/>
                <a:sym typeface="Open Sans Italics"/>
              </a:rPr>
              <a:t>feedbad</a:t>
            </a:r>
            <a:r>
              <a:rPr lang="en-GB" sz="1800" dirty="0">
                <a:latin typeface="Open Sans Italics"/>
                <a:ea typeface="Open Sans Italics"/>
                <a:cs typeface="Open Sans Italics"/>
                <a:sym typeface="Open Sans Italics"/>
              </a:rPr>
              <a:t>: they want 2 charts, not 3:</a:t>
            </a:r>
          </a:p>
          <a:p>
            <a:pPr marL="400050" lvl="1" indent="-171450">
              <a:lnSpc>
                <a:spcPts val="1520"/>
              </a:lnSpc>
              <a:buFont typeface="Arial" panose="020B0604020202020204" pitchFamily="34" charset="0"/>
              <a:buChar char="•"/>
            </a:pPr>
            <a:r>
              <a:rPr lang="en-GB" sz="1800" dirty="0">
                <a:latin typeface="Open Sans Italics"/>
                <a:ea typeface="Open Sans Italics"/>
                <a:cs typeface="Open Sans Italics"/>
                <a:sym typeface="Open Sans Italics"/>
              </a:rPr>
              <a:t>One with revenue and profit</a:t>
            </a:r>
          </a:p>
          <a:p>
            <a:pPr marL="400050" lvl="1" indent="-171450">
              <a:lnSpc>
                <a:spcPts val="1520"/>
              </a:lnSpc>
              <a:buFont typeface="Arial" panose="020B0604020202020204" pitchFamily="34" charset="0"/>
              <a:buChar char="•"/>
            </a:pPr>
            <a:r>
              <a:rPr lang="en-GB" sz="1800" dirty="0">
                <a:latin typeface="Open Sans Italics"/>
                <a:ea typeface="Open Sans Italics"/>
                <a:cs typeface="Open Sans Italics"/>
                <a:sym typeface="Open Sans Italics"/>
              </a:rPr>
              <a:t>One with costs and profit</a:t>
            </a:r>
          </a:p>
          <a:p>
            <a:pPr lvl="1">
              <a:lnSpc>
                <a:spcPts val="1520"/>
              </a:lnSpc>
            </a:pPr>
            <a:endParaRPr lang="en-GB" sz="1800" dirty="0">
              <a:latin typeface="Open Sans Italics"/>
              <a:ea typeface="Open Sans Italics"/>
              <a:cs typeface="Open Sans Italics"/>
              <a:sym typeface="Open Sans Italics"/>
            </a:endParaRPr>
          </a:p>
          <a:p>
            <a:pPr marL="171450" indent="-171450">
              <a:lnSpc>
                <a:spcPts val="1520"/>
              </a:lnSpc>
              <a:buFont typeface="Arial" panose="020B0604020202020204" pitchFamily="34" charset="0"/>
              <a:buChar char="•"/>
            </a:pPr>
            <a:r>
              <a:rPr lang="en-GB" sz="1800" dirty="0">
                <a:latin typeface="Open Sans Italics"/>
                <a:ea typeface="Open Sans Italics"/>
                <a:cs typeface="Open Sans Italics"/>
                <a:sym typeface="Open Sans Italics"/>
              </a:rPr>
              <a:t>BUG detection: filtering doesn’t work when the data is under 3 days</a:t>
            </a:r>
          </a:p>
        </p:txBody>
      </p:sp>
      <p:sp>
        <p:nvSpPr>
          <p:cNvPr id="11" name="TextBox 11">
            <a:extLst>
              <a:ext uri="{FF2B5EF4-FFF2-40B4-BE49-F238E27FC236}">
                <a16:creationId xmlns:a16="http://schemas.microsoft.com/office/drawing/2014/main" id="{C4EE4706-8339-1036-A135-05255ED4412C}"/>
              </a:ext>
            </a:extLst>
          </p:cNvPr>
          <p:cNvSpPr txBox="1"/>
          <p:nvPr/>
        </p:nvSpPr>
        <p:spPr>
          <a:xfrm>
            <a:off x="571730" y="526992"/>
            <a:ext cx="6374271" cy="294953"/>
          </a:xfrm>
          <a:prstGeom prst="rect">
            <a:avLst/>
          </a:prstGeom>
        </p:spPr>
        <p:txBody>
          <a:bodyPr lIns="0" tIns="0" rIns="0" bIns="0" rtlCol="0" anchor="t">
            <a:spAutoFit/>
          </a:bodyPr>
          <a:lstStyle/>
          <a:p>
            <a:pPr>
              <a:lnSpc>
                <a:spcPts val="2268"/>
              </a:lnSpc>
            </a:pPr>
            <a:r>
              <a:rPr lang="pt-PT" sz="2100" dirty="0">
                <a:solidFill>
                  <a:srgbClr val="033F85"/>
                </a:solidFill>
                <a:latin typeface="Open Sans Bold"/>
                <a:ea typeface="Open Sans Bold"/>
                <a:cs typeface="Open Sans Bold"/>
                <a:sym typeface="Open Sans Bold"/>
              </a:rPr>
              <a:t>JIRA: Project Management</a:t>
            </a:r>
          </a:p>
        </p:txBody>
      </p:sp>
    </p:spTree>
    <p:extLst>
      <p:ext uri="{BB962C8B-B14F-4D97-AF65-F5344CB8AC3E}">
        <p14:creationId xmlns:p14="http://schemas.microsoft.com/office/powerpoint/2010/main" val="810202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7857DAB7-61FC-883D-09A3-860094DB25AE}"/>
            </a:ext>
          </a:extLst>
        </p:cNvPr>
        <p:cNvGrpSpPr/>
        <p:nvPr/>
      </p:nvGrpSpPr>
      <p:grpSpPr>
        <a:xfrm>
          <a:off x="0" y="0"/>
          <a:ext cx="0" cy="0"/>
          <a:chOff x="0" y="0"/>
          <a:chExt cx="0" cy="0"/>
        </a:xfrm>
      </p:grpSpPr>
      <p:pic>
        <p:nvPicPr>
          <p:cNvPr id="415" name="Google Shape;415;p5">
            <a:extLst>
              <a:ext uri="{FF2B5EF4-FFF2-40B4-BE49-F238E27FC236}">
                <a16:creationId xmlns:a16="http://schemas.microsoft.com/office/drawing/2014/main" id="{DDBE765D-61C3-ADF2-2745-74042B90196C}"/>
              </a:ext>
            </a:extLst>
          </p:cNvPr>
          <p:cNvPicPr preferRelativeResize="0"/>
          <p:nvPr/>
        </p:nvPicPr>
        <p:blipFill rotWithShape="1">
          <a:blip r:embed="rId3">
            <a:alphaModFix amt="20000"/>
          </a:blip>
          <a:srcRect l="20167" t="-4793" r="9563" b="10435"/>
          <a:stretch/>
        </p:blipFill>
        <p:spPr>
          <a:xfrm rot="-5400000">
            <a:off x="5851477" y="2470656"/>
            <a:ext cx="2289863" cy="2895801"/>
          </a:xfrm>
          <a:prstGeom prst="rect">
            <a:avLst/>
          </a:prstGeom>
          <a:noFill/>
          <a:ln>
            <a:noFill/>
          </a:ln>
        </p:spPr>
      </p:pic>
      <p:sp>
        <p:nvSpPr>
          <p:cNvPr id="2" name="object 2">
            <a:extLst>
              <a:ext uri="{FF2B5EF4-FFF2-40B4-BE49-F238E27FC236}">
                <a16:creationId xmlns:a16="http://schemas.microsoft.com/office/drawing/2014/main" id="{6367D33A-7EF4-4161-53E9-4CB65ED90A2B}"/>
              </a:ext>
            </a:extLst>
          </p:cNvPr>
          <p:cNvSpPr txBox="1">
            <a:spLocks/>
          </p:cNvSpPr>
          <p:nvPr/>
        </p:nvSpPr>
        <p:spPr>
          <a:xfrm>
            <a:off x="342000" y="2375183"/>
            <a:ext cx="8460000" cy="398442"/>
          </a:xfrm>
          <a:prstGeom prst="rect">
            <a:avLst/>
          </a:prstGeom>
          <a:noFill/>
          <a:ln>
            <a:noFill/>
          </a:ln>
        </p:spPr>
        <p:txBody>
          <a:bodyPr spcFirstLastPara="1" vert="horz" wrap="square" lIns="0" tIns="6350" rIns="0" bIns="0" rtlCol="0" anchor="t" anchorCtr="0">
            <a:spAutoFit/>
          </a:bodyPr>
          <a:lstStyle>
            <a:defPPr marR="0" lvl="0" algn="l" rtl="0">
              <a:lnSpc>
                <a:spcPct val="100000"/>
              </a:lnSpc>
              <a:spcBef>
                <a:spcPts val="0"/>
              </a:spcBef>
              <a:spcAft>
                <a:spcPts val="0"/>
              </a:spcAft>
            </a:defPPr>
            <a:lvl1pPr marR="0" lvl="0"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marR="0" lvl="1"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pPr marL="239078" algn="ctr">
              <a:spcBef>
                <a:spcPts val="50"/>
              </a:spcBef>
            </a:pPr>
            <a:r>
              <a:rPr lang="pt-PT" dirty="0"/>
              <a:t>JIRA ACTIVITY</a:t>
            </a:r>
            <a:endParaRPr lang="pt-PT" spc="-5" dirty="0"/>
          </a:p>
        </p:txBody>
      </p:sp>
    </p:spTree>
    <p:extLst>
      <p:ext uri="{BB962C8B-B14F-4D97-AF65-F5344CB8AC3E}">
        <p14:creationId xmlns:p14="http://schemas.microsoft.com/office/powerpoint/2010/main" val="2713945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15C9EA9-D46F-89A7-5D5D-6C382D85D2CC}"/>
              </a:ext>
            </a:extLst>
          </p:cNvPr>
          <p:cNvSpPr>
            <a:spLocks noGrp="1"/>
          </p:cNvSpPr>
          <p:nvPr>
            <p:ph type="body" sz="quarter" idx="15"/>
          </p:nvPr>
        </p:nvSpPr>
        <p:spPr>
          <a:xfrm>
            <a:off x="443583" y="1956587"/>
            <a:ext cx="3709317" cy="839856"/>
          </a:xfrm>
        </p:spPr>
        <p:txBody>
          <a:bodyPr>
            <a:normAutofit/>
          </a:bodyPr>
          <a:lstStyle/>
          <a:p>
            <a:r>
              <a:rPr lang="en-US" sz="3000">
                <a:latin typeface="Lato" panose="020F0502020204030203" pitchFamily="34" charset="0"/>
                <a:ea typeface="Lato" panose="020F0502020204030203" pitchFamily="34" charset="0"/>
                <a:cs typeface="Lato" panose="020F0502020204030203" pitchFamily="34" charset="0"/>
              </a:rPr>
              <a:t>A</a:t>
            </a:r>
          </a:p>
        </p:txBody>
      </p:sp>
      <p:sp>
        <p:nvSpPr>
          <p:cNvPr id="9" name="Text Placeholder 8">
            <a:extLst>
              <a:ext uri="{FF2B5EF4-FFF2-40B4-BE49-F238E27FC236}">
                <a16:creationId xmlns:a16="http://schemas.microsoft.com/office/drawing/2014/main" id="{379F55B7-27B1-F259-35A9-DD62D76F6A65}"/>
              </a:ext>
            </a:extLst>
          </p:cNvPr>
          <p:cNvSpPr>
            <a:spLocks noGrp="1"/>
          </p:cNvSpPr>
          <p:nvPr>
            <p:ph type="body" sz="quarter" idx="16"/>
          </p:nvPr>
        </p:nvSpPr>
        <p:spPr>
          <a:xfrm>
            <a:off x="443583" y="3186913"/>
            <a:ext cx="3709317" cy="839856"/>
          </a:xfrm>
        </p:spPr>
        <p:txBody>
          <a:bodyPr>
            <a:normAutofit/>
          </a:bodyPr>
          <a:lstStyle/>
          <a:p>
            <a:r>
              <a:rPr lang="en-US" sz="3000">
                <a:latin typeface="Lato" panose="020F0502020204030203" pitchFamily="34" charset="0"/>
                <a:ea typeface="Lato" panose="020F0502020204030203" pitchFamily="34" charset="0"/>
                <a:cs typeface="Lato" panose="020F0502020204030203" pitchFamily="34" charset="0"/>
              </a:rPr>
              <a:t>Family Dinner</a:t>
            </a:r>
          </a:p>
        </p:txBody>
      </p:sp>
      <p:sp>
        <p:nvSpPr>
          <p:cNvPr id="10" name="Text Placeholder 9">
            <a:extLst>
              <a:ext uri="{FF2B5EF4-FFF2-40B4-BE49-F238E27FC236}">
                <a16:creationId xmlns:a16="http://schemas.microsoft.com/office/drawing/2014/main" id="{AC789447-5083-2AD8-EEF5-E5FA0D0EA335}"/>
              </a:ext>
            </a:extLst>
          </p:cNvPr>
          <p:cNvSpPr>
            <a:spLocks noGrp="1"/>
          </p:cNvSpPr>
          <p:nvPr>
            <p:ph type="body" sz="quarter" idx="17"/>
          </p:nvPr>
        </p:nvSpPr>
        <p:spPr>
          <a:xfrm>
            <a:off x="4991100" y="1948048"/>
            <a:ext cx="4038600" cy="839856"/>
          </a:xfrm>
        </p:spPr>
        <p:txBody>
          <a:bodyPr>
            <a:normAutofit/>
          </a:bodyPr>
          <a:lstStyle/>
          <a:p>
            <a:r>
              <a:rPr lang="en-US" sz="3000">
                <a:latin typeface="Lato" panose="020F0502020204030203" pitchFamily="34" charset="0"/>
                <a:ea typeface="Lato" panose="020F0502020204030203" pitchFamily="34" charset="0"/>
                <a:cs typeface="Lato" panose="020F0502020204030203" pitchFamily="34" charset="0"/>
              </a:rPr>
              <a:t>B</a:t>
            </a:r>
          </a:p>
        </p:txBody>
      </p:sp>
      <p:sp>
        <p:nvSpPr>
          <p:cNvPr id="11" name="Text Placeholder 10">
            <a:extLst>
              <a:ext uri="{FF2B5EF4-FFF2-40B4-BE49-F238E27FC236}">
                <a16:creationId xmlns:a16="http://schemas.microsoft.com/office/drawing/2014/main" id="{33780234-A616-D4F8-8A1D-03C27EB32491}"/>
              </a:ext>
            </a:extLst>
          </p:cNvPr>
          <p:cNvSpPr>
            <a:spLocks noGrp="1"/>
          </p:cNvSpPr>
          <p:nvPr>
            <p:ph type="body" sz="quarter" idx="18"/>
          </p:nvPr>
        </p:nvSpPr>
        <p:spPr>
          <a:xfrm>
            <a:off x="4991100" y="3186913"/>
            <a:ext cx="4038600" cy="839856"/>
          </a:xfrm>
        </p:spPr>
        <p:txBody>
          <a:bodyPr>
            <a:noAutofit/>
          </a:bodyPr>
          <a:lstStyle/>
          <a:p>
            <a:r>
              <a:rPr lang="en-US" sz="3000">
                <a:latin typeface="Lato" panose="020F0502020204030203" pitchFamily="34" charset="0"/>
                <a:ea typeface="Lato" panose="020F0502020204030203" pitchFamily="34" charset="0"/>
                <a:cs typeface="Lato" panose="020F0502020204030203" pitchFamily="34" charset="0"/>
              </a:rPr>
              <a:t>Complext Tech </a:t>
            </a:r>
          </a:p>
          <a:p>
            <a:r>
              <a:rPr lang="en-US" sz="3000">
                <a:latin typeface="Lato" panose="020F0502020204030203" pitchFamily="34" charset="0"/>
                <a:ea typeface="Lato" panose="020F0502020204030203" pitchFamily="34" charset="0"/>
                <a:cs typeface="Lato" panose="020F0502020204030203" pitchFamily="34" charset="0"/>
              </a:rPr>
              <a:t>Project</a:t>
            </a:r>
          </a:p>
        </p:txBody>
      </p:sp>
      <p:sp>
        <p:nvSpPr>
          <p:cNvPr id="7" name="Title 6">
            <a:extLst>
              <a:ext uri="{FF2B5EF4-FFF2-40B4-BE49-F238E27FC236}">
                <a16:creationId xmlns:a16="http://schemas.microsoft.com/office/drawing/2014/main" id="{7B3B1287-7D1B-B5A3-057E-692A5713B776}"/>
              </a:ext>
            </a:extLst>
          </p:cNvPr>
          <p:cNvSpPr>
            <a:spLocks noGrp="1"/>
          </p:cNvSpPr>
          <p:nvPr>
            <p:ph type="title"/>
          </p:nvPr>
        </p:nvSpPr>
        <p:spPr>
          <a:xfrm>
            <a:off x="438149" y="265262"/>
            <a:ext cx="6534151" cy="875142"/>
          </a:xfrm>
        </p:spPr>
        <p:txBody>
          <a:bodyPr>
            <a:normAutofit fontScale="90000"/>
          </a:bodyPr>
          <a:lstStyle/>
          <a:p>
            <a:pPr algn="l"/>
            <a:r>
              <a:rPr lang="en-US">
                <a:solidFill>
                  <a:schemeClr val="tx1"/>
                </a:solidFill>
                <a:latin typeface="Lato" panose="020F0502020204030203" pitchFamily="34" charset="0"/>
                <a:ea typeface="Lato" panose="020F0502020204030203" pitchFamily="34" charset="0"/>
                <a:cs typeface="Lato" panose="020F0502020204030203" pitchFamily="34" charset="0"/>
              </a:rPr>
              <a:t>Warm up</a:t>
            </a:r>
            <a:br>
              <a:rPr lang="en-US">
                <a:solidFill>
                  <a:schemeClr val="tx1"/>
                </a:solidFill>
                <a:latin typeface="Lato" panose="020F0502020204030203" pitchFamily="34" charset="0"/>
                <a:ea typeface="Lato" panose="020F0502020204030203" pitchFamily="34" charset="0"/>
                <a:cs typeface="Lato" panose="020F0502020204030203" pitchFamily="34" charset="0"/>
              </a:rPr>
            </a:br>
            <a:r>
              <a:rPr lang="en-US">
                <a:solidFill>
                  <a:schemeClr val="tx1"/>
                </a:solidFill>
                <a:latin typeface="Lato" panose="020F0502020204030203" pitchFamily="34" charset="0"/>
                <a:ea typeface="Lato" panose="020F0502020204030203" pitchFamily="34" charset="0"/>
                <a:cs typeface="Lato" panose="020F0502020204030203" pitchFamily="34" charset="0"/>
              </a:rPr>
              <a:t>What is easier to manage?</a:t>
            </a:r>
          </a:p>
        </p:txBody>
      </p:sp>
    </p:spTree>
    <p:extLst>
      <p:ext uri="{BB962C8B-B14F-4D97-AF65-F5344CB8AC3E}">
        <p14:creationId xmlns:p14="http://schemas.microsoft.com/office/powerpoint/2010/main" val="4090314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A61D1-0D78-88CA-F452-8D5676D539BD}"/>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5714011F-F24B-71D0-E735-95CC4610BB04}"/>
              </a:ext>
            </a:extLst>
          </p:cNvPr>
          <p:cNvSpPr txBox="1"/>
          <p:nvPr/>
        </p:nvSpPr>
        <p:spPr>
          <a:xfrm>
            <a:off x="3604734" y="528638"/>
            <a:ext cx="1297001" cy="179536"/>
          </a:xfrm>
          <a:prstGeom prst="rect">
            <a:avLst/>
          </a:prstGeom>
        </p:spPr>
        <p:txBody>
          <a:bodyPr lIns="0" tIns="0" rIns="0" bIns="0" rtlCol="0" anchor="t">
            <a:spAutoFit/>
          </a:bodyPr>
          <a:lstStyle/>
          <a:p>
            <a:pPr algn="ctr">
              <a:lnSpc>
                <a:spcPts val="1350"/>
              </a:lnSpc>
            </a:pPr>
            <a:r>
              <a:rPr lang="en-US" sz="1250">
                <a:latin typeface="Open Sans Bold"/>
                <a:ea typeface="Open Sans Bold"/>
                <a:cs typeface="Open Sans Bold"/>
                <a:sym typeface="Open Sans Bold"/>
              </a:rPr>
              <a:t>SCRUM</a:t>
            </a:r>
          </a:p>
        </p:txBody>
      </p:sp>
      <p:grpSp>
        <p:nvGrpSpPr>
          <p:cNvPr id="15" name="Group 15">
            <a:extLst>
              <a:ext uri="{FF2B5EF4-FFF2-40B4-BE49-F238E27FC236}">
                <a16:creationId xmlns:a16="http://schemas.microsoft.com/office/drawing/2014/main" id="{EF8153DE-2E40-5961-265F-4CE0BCA93D9A}"/>
              </a:ext>
            </a:extLst>
          </p:cNvPr>
          <p:cNvGrpSpPr/>
          <p:nvPr/>
        </p:nvGrpSpPr>
        <p:grpSpPr>
          <a:xfrm>
            <a:off x="4099548" y="842506"/>
            <a:ext cx="1594264" cy="293009"/>
            <a:chOff x="0" y="0"/>
            <a:chExt cx="839777" cy="154342"/>
          </a:xfrm>
        </p:grpSpPr>
        <p:sp>
          <p:nvSpPr>
            <p:cNvPr id="16" name="Freeform 16">
              <a:extLst>
                <a:ext uri="{FF2B5EF4-FFF2-40B4-BE49-F238E27FC236}">
                  <a16:creationId xmlns:a16="http://schemas.microsoft.com/office/drawing/2014/main" id="{4EDF87B8-77C7-80C5-C101-1A735C94EE64}"/>
                </a:ext>
              </a:extLst>
            </p:cNvPr>
            <p:cNvSpPr/>
            <p:nvPr/>
          </p:nvSpPr>
          <p:spPr>
            <a:xfrm>
              <a:off x="0" y="0"/>
              <a:ext cx="839777" cy="154342"/>
            </a:xfrm>
            <a:custGeom>
              <a:avLst/>
              <a:gdLst/>
              <a:ahLst/>
              <a:cxnLst/>
              <a:rect l="l" t="t" r="r" b="b"/>
              <a:pathLst>
                <a:path w="839777" h="154342">
                  <a:moveTo>
                    <a:pt x="63129" y="0"/>
                  </a:moveTo>
                  <a:lnTo>
                    <a:pt x="776647" y="0"/>
                  </a:lnTo>
                  <a:cubicBezTo>
                    <a:pt x="793390" y="0"/>
                    <a:pt x="809448" y="6651"/>
                    <a:pt x="821287" y="18490"/>
                  </a:cubicBezTo>
                  <a:cubicBezTo>
                    <a:pt x="833126" y="30329"/>
                    <a:pt x="839777" y="46386"/>
                    <a:pt x="839777" y="63129"/>
                  </a:cubicBezTo>
                  <a:lnTo>
                    <a:pt x="839777" y="91212"/>
                  </a:lnTo>
                  <a:cubicBezTo>
                    <a:pt x="839777" y="126078"/>
                    <a:pt x="811513" y="154342"/>
                    <a:pt x="776647" y="154342"/>
                  </a:cubicBezTo>
                  <a:lnTo>
                    <a:pt x="63129" y="154342"/>
                  </a:lnTo>
                  <a:cubicBezTo>
                    <a:pt x="46386" y="154342"/>
                    <a:pt x="30329" y="147691"/>
                    <a:pt x="18490" y="135852"/>
                  </a:cubicBezTo>
                  <a:cubicBezTo>
                    <a:pt x="6651" y="124013"/>
                    <a:pt x="0" y="107955"/>
                    <a:pt x="0" y="91212"/>
                  </a:cubicBezTo>
                  <a:lnTo>
                    <a:pt x="0" y="63129"/>
                  </a:lnTo>
                  <a:cubicBezTo>
                    <a:pt x="0" y="46386"/>
                    <a:pt x="6651" y="30329"/>
                    <a:pt x="18490" y="18490"/>
                  </a:cubicBezTo>
                  <a:cubicBezTo>
                    <a:pt x="30329" y="6651"/>
                    <a:pt x="46386" y="0"/>
                    <a:pt x="63129" y="0"/>
                  </a:cubicBezTo>
                  <a:close/>
                </a:path>
              </a:pathLst>
            </a:custGeom>
            <a:solidFill>
              <a:srgbClr val="7494AB"/>
            </a:solidFill>
          </p:spPr>
          <p:txBody>
            <a:bodyPr/>
            <a:lstStyle/>
            <a:p>
              <a:endParaRPr lang="en-PT" sz="700"/>
            </a:p>
          </p:txBody>
        </p:sp>
        <p:sp>
          <p:nvSpPr>
            <p:cNvPr id="17" name="TextBox 17">
              <a:extLst>
                <a:ext uri="{FF2B5EF4-FFF2-40B4-BE49-F238E27FC236}">
                  <a16:creationId xmlns:a16="http://schemas.microsoft.com/office/drawing/2014/main" id="{592B5C5B-A09F-8260-DBB3-6D12F8FD1B27}"/>
                </a:ext>
              </a:extLst>
            </p:cNvPr>
            <p:cNvSpPr txBox="1"/>
            <p:nvPr/>
          </p:nvSpPr>
          <p:spPr>
            <a:xfrm>
              <a:off x="0" y="38100"/>
              <a:ext cx="839777" cy="116242"/>
            </a:xfrm>
            <a:prstGeom prst="rect">
              <a:avLst/>
            </a:prstGeom>
          </p:spPr>
          <p:txBody>
            <a:bodyPr lIns="25400" tIns="25400" rIns="25400" bIns="25400" rtlCol="0" anchor="ctr"/>
            <a:lstStyle/>
            <a:p>
              <a:pPr algn="ctr">
                <a:lnSpc>
                  <a:spcPts val="1296"/>
                </a:lnSpc>
              </a:pPr>
              <a:endParaRPr sz="700"/>
            </a:p>
          </p:txBody>
        </p:sp>
      </p:grpSp>
      <p:grpSp>
        <p:nvGrpSpPr>
          <p:cNvPr id="18" name="Group 18">
            <a:extLst>
              <a:ext uri="{FF2B5EF4-FFF2-40B4-BE49-F238E27FC236}">
                <a16:creationId xmlns:a16="http://schemas.microsoft.com/office/drawing/2014/main" id="{83F4C173-3699-C1CE-EC85-092E12BE51D3}"/>
              </a:ext>
            </a:extLst>
          </p:cNvPr>
          <p:cNvGrpSpPr/>
          <p:nvPr/>
        </p:nvGrpSpPr>
        <p:grpSpPr>
          <a:xfrm>
            <a:off x="3915831" y="1208457"/>
            <a:ext cx="1055412" cy="293009"/>
            <a:chOff x="0" y="0"/>
            <a:chExt cx="555937" cy="154342"/>
          </a:xfrm>
        </p:grpSpPr>
        <p:sp>
          <p:nvSpPr>
            <p:cNvPr id="19" name="Freeform 19">
              <a:extLst>
                <a:ext uri="{FF2B5EF4-FFF2-40B4-BE49-F238E27FC236}">
                  <a16:creationId xmlns:a16="http://schemas.microsoft.com/office/drawing/2014/main" id="{4E30BB08-77CC-DEBE-1D94-E8BB4E0F141A}"/>
                </a:ext>
              </a:extLst>
            </p:cNvPr>
            <p:cNvSpPr/>
            <p:nvPr/>
          </p:nvSpPr>
          <p:spPr>
            <a:xfrm>
              <a:off x="0" y="0"/>
              <a:ext cx="555937" cy="154342"/>
            </a:xfrm>
            <a:custGeom>
              <a:avLst/>
              <a:gdLst/>
              <a:ahLst/>
              <a:cxnLst/>
              <a:rect l="l" t="t" r="r" b="b"/>
              <a:pathLst>
                <a:path w="555937" h="154342">
                  <a:moveTo>
                    <a:pt x="77171" y="0"/>
                  </a:moveTo>
                  <a:lnTo>
                    <a:pt x="478766" y="0"/>
                  </a:lnTo>
                  <a:cubicBezTo>
                    <a:pt x="499233" y="0"/>
                    <a:pt x="518862" y="8130"/>
                    <a:pt x="533334" y="22603"/>
                  </a:cubicBezTo>
                  <a:cubicBezTo>
                    <a:pt x="547806" y="37075"/>
                    <a:pt x="555937" y="56704"/>
                    <a:pt x="555937" y="77171"/>
                  </a:cubicBezTo>
                  <a:lnTo>
                    <a:pt x="555937" y="77171"/>
                  </a:lnTo>
                  <a:cubicBezTo>
                    <a:pt x="555937" y="97638"/>
                    <a:pt x="547806" y="117267"/>
                    <a:pt x="533334" y="131739"/>
                  </a:cubicBezTo>
                  <a:cubicBezTo>
                    <a:pt x="518862" y="146211"/>
                    <a:pt x="499233" y="154342"/>
                    <a:pt x="478766" y="154342"/>
                  </a:cubicBezTo>
                  <a:lnTo>
                    <a:pt x="77171" y="154342"/>
                  </a:lnTo>
                  <a:cubicBezTo>
                    <a:pt x="56704" y="154342"/>
                    <a:pt x="37075" y="146211"/>
                    <a:pt x="22603" y="131739"/>
                  </a:cubicBezTo>
                  <a:cubicBezTo>
                    <a:pt x="8130" y="117267"/>
                    <a:pt x="0" y="97638"/>
                    <a:pt x="0" y="77171"/>
                  </a:cubicBezTo>
                  <a:lnTo>
                    <a:pt x="0" y="77171"/>
                  </a:lnTo>
                  <a:cubicBezTo>
                    <a:pt x="0" y="56704"/>
                    <a:pt x="8130" y="37075"/>
                    <a:pt x="22603" y="22603"/>
                  </a:cubicBezTo>
                  <a:cubicBezTo>
                    <a:pt x="37075" y="8130"/>
                    <a:pt x="56704" y="0"/>
                    <a:pt x="77171" y="0"/>
                  </a:cubicBezTo>
                  <a:close/>
                </a:path>
              </a:pathLst>
            </a:custGeom>
            <a:solidFill>
              <a:srgbClr val="7494AB"/>
            </a:solidFill>
          </p:spPr>
          <p:txBody>
            <a:bodyPr/>
            <a:lstStyle/>
            <a:p>
              <a:endParaRPr lang="en-PT" sz="700"/>
            </a:p>
          </p:txBody>
        </p:sp>
        <p:sp>
          <p:nvSpPr>
            <p:cNvPr id="20" name="TextBox 20">
              <a:extLst>
                <a:ext uri="{FF2B5EF4-FFF2-40B4-BE49-F238E27FC236}">
                  <a16:creationId xmlns:a16="http://schemas.microsoft.com/office/drawing/2014/main" id="{778A06F3-21E8-267F-595A-2166D85A5C6A}"/>
                </a:ext>
              </a:extLst>
            </p:cNvPr>
            <p:cNvSpPr txBox="1"/>
            <p:nvPr/>
          </p:nvSpPr>
          <p:spPr>
            <a:xfrm>
              <a:off x="0" y="38100"/>
              <a:ext cx="555937" cy="116242"/>
            </a:xfrm>
            <a:prstGeom prst="rect">
              <a:avLst/>
            </a:prstGeom>
          </p:spPr>
          <p:txBody>
            <a:bodyPr lIns="25400" tIns="25400" rIns="25400" bIns="25400" rtlCol="0" anchor="ctr"/>
            <a:lstStyle/>
            <a:p>
              <a:pPr algn="ctr">
                <a:lnSpc>
                  <a:spcPts val="1296"/>
                </a:lnSpc>
              </a:pPr>
              <a:endParaRPr sz="700"/>
            </a:p>
          </p:txBody>
        </p:sp>
      </p:grpSp>
      <p:grpSp>
        <p:nvGrpSpPr>
          <p:cNvPr id="21" name="Group 21">
            <a:extLst>
              <a:ext uri="{FF2B5EF4-FFF2-40B4-BE49-F238E27FC236}">
                <a16:creationId xmlns:a16="http://schemas.microsoft.com/office/drawing/2014/main" id="{F2CCD216-D80B-5234-08BB-54DC06A5FED3}"/>
              </a:ext>
            </a:extLst>
          </p:cNvPr>
          <p:cNvGrpSpPr/>
          <p:nvPr/>
        </p:nvGrpSpPr>
        <p:grpSpPr>
          <a:xfrm>
            <a:off x="5794691" y="842506"/>
            <a:ext cx="497541" cy="293009"/>
            <a:chOff x="0" y="0"/>
            <a:chExt cx="262079" cy="154342"/>
          </a:xfrm>
        </p:grpSpPr>
        <p:sp>
          <p:nvSpPr>
            <p:cNvPr id="22" name="Freeform 22">
              <a:extLst>
                <a:ext uri="{FF2B5EF4-FFF2-40B4-BE49-F238E27FC236}">
                  <a16:creationId xmlns:a16="http://schemas.microsoft.com/office/drawing/2014/main" id="{23693EC9-EB57-2C11-A762-93FCEA045FB1}"/>
                </a:ext>
              </a:extLst>
            </p:cNvPr>
            <p:cNvSpPr/>
            <p:nvPr/>
          </p:nvSpPr>
          <p:spPr>
            <a:xfrm>
              <a:off x="0" y="0"/>
              <a:ext cx="262079" cy="154342"/>
            </a:xfrm>
            <a:custGeom>
              <a:avLst/>
              <a:gdLst/>
              <a:ahLst/>
              <a:cxnLst/>
              <a:rect l="l" t="t" r="r" b="b"/>
              <a:pathLst>
                <a:path w="262079" h="154342">
                  <a:moveTo>
                    <a:pt x="77171" y="0"/>
                  </a:moveTo>
                  <a:lnTo>
                    <a:pt x="184908" y="0"/>
                  </a:lnTo>
                  <a:cubicBezTo>
                    <a:pt x="205375" y="0"/>
                    <a:pt x="225004" y="8130"/>
                    <a:pt x="239476" y="22603"/>
                  </a:cubicBezTo>
                  <a:cubicBezTo>
                    <a:pt x="253949" y="37075"/>
                    <a:pt x="262079" y="56704"/>
                    <a:pt x="262079" y="77171"/>
                  </a:cubicBezTo>
                  <a:lnTo>
                    <a:pt x="262079" y="77171"/>
                  </a:lnTo>
                  <a:cubicBezTo>
                    <a:pt x="262079" y="97638"/>
                    <a:pt x="253949" y="117267"/>
                    <a:pt x="239476" y="131739"/>
                  </a:cubicBezTo>
                  <a:cubicBezTo>
                    <a:pt x="225004" y="146211"/>
                    <a:pt x="205375" y="154342"/>
                    <a:pt x="184908" y="154342"/>
                  </a:cubicBezTo>
                  <a:lnTo>
                    <a:pt x="77171" y="154342"/>
                  </a:lnTo>
                  <a:cubicBezTo>
                    <a:pt x="56704" y="154342"/>
                    <a:pt x="37075" y="146211"/>
                    <a:pt x="22603" y="131739"/>
                  </a:cubicBezTo>
                  <a:cubicBezTo>
                    <a:pt x="8130" y="117267"/>
                    <a:pt x="0" y="97638"/>
                    <a:pt x="0" y="77171"/>
                  </a:cubicBezTo>
                  <a:lnTo>
                    <a:pt x="0" y="77171"/>
                  </a:lnTo>
                  <a:cubicBezTo>
                    <a:pt x="0" y="56704"/>
                    <a:pt x="8130" y="37075"/>
                    <a:pt x="22603" y="22603"/>
                  </a:cubicBezTo>
                  <a:cubicBezTo>
                    <a:pt x="37075" y="8130"/>
                    <a:pt x="56704" y="0"/>
                    <a:pt x="77171" y="0"/>
                  </a:cubicBezTo>
                  <a:close/>
                </a:path>
              </a:pathLst>
            </a:custGeom>
            <a:solidFill>
              <a:srgbClr val="7494AB"/>
            </a:solidFill>
          </p:spPr>
          <p:txBody>
            <a:bodyPr/>
            <a:lstStyle/>
            <a:p>
              <a:endParaRPr lang="en-PT" sz="700"/>
            </a:p>
          </p:txBody>
        </p:sp>
        <p:sp>
          <p:nvSpPr>
            <p:cNvPr id="23" name="TextBox 23">
              <a:extLst>
                <a:ext uri="{FF2B5EF4-FFF2-40B4-BE49-F238E27FC236}">
                  <a16:creationId xmlns:a16="http://schemas.microsoft.com/office/drawing/2014/main" id="{96FC22C9-3964-9BB9-26B1-3D3974F3ACB3}"/>
                </a:ext>
              </a:extLst>
            </p:cNvPr>
            <p:cNvSpPr txBox="1"/>
            <p:nvPr/>
          </p:nvSpPr>
          <p:spPr>
            <a:xfrm>
              <a:off x="0" y="38100"/>
              <a:ext cx="262079" cy="116242"/>
            </a:xfrm>
            <a:prstGeom prst="rect">
              <a:avLst/>
            </a:prstGeom>
          </p:spPr>
          <p:txBody>
            <a:bodyPr lIns="25400" tIns="25400" rIns="25400" bIns="25400" rtlCol="0" anchor="ctr"/>
            <a:lstStyle/>
            <a:p>
              <a:pPr algn="ctr">
                <a:lnSpc>
                  <a:spcPts val="1296"/>
                </a:lnSpc>
              </a:pPr>
              <a:endParaRPr sz="700"/>
            </a:p>
          </p:txBody>
        </p:sp>
      </p:grpSp>
      <p:grpSp>
        <p:nvGrpSpPr>
          <p:cNvPr id="24" name="Group 24">
            <a:extLst>
              <a:ext uri="{FF2B5EF4-FFF2-40B4-BE49-F238E27FC236}">
                <a16:creationId xmlns:a16="http://schemas.microsoft.com/office/drawing/2014/main" id="{B6A96A6E-FC31-EA13-FF78-EA490D44DEB1}"/>
              </a:ext>
            </a:extLst>
          </p:cNvPr>
          <p:cNvGrpSpPr/>
          <p:nvPr/>
        </p:nvGrpSpPr>
        <p:grpSpPr>
          <a:xfrm>
            <a:off x="6392476" y="842506"/>
            <a:ext cx="497541" cy="293009"/>
            <a:chOff x="0" y="0"/>
            <a:chExt cx="262079" cy="154342"/>
          </a:xfrm>
        </p:grpSpPr>
        <p:sp>
          <p:nvSpPr>
            <p:cNvPr id="25" name="Freeform 25">
              <a:extLst>
                <a:ext uri="{FF2B5EF4-FFF2-40B4-BE49-F238E27FC236}">
                  <a16:creationId xmlns:a16="http://schemas.microsoft.com/office/drawing/2014/main" id="{BE05CF54-AD14-9770-1B55-5897775A4259}"/>
                </a:ext>
              </a:extLst>
            </p:cNvPr>
            <p:cNvSpPr/>
            <p:nvPr/>
          </p:nvSpPr>
          <p:spPr>
            <a:xfrm>
              <a:off x="0" y="0"/>
              <a:ext cx="262079" cy="154342"/>
            </a:xfrm>
            <a:custGeom>
              <a:avLst/>
              <a:gdLst/>
              <a:ahLst/>
              <a:cxnLst/>
              <a:rect l="l" t="t" r="r" b="b"/>
              <a:pathLst>
                <a:path w="262079" h="154342">
                  <a:moveTo>
                    <a:pt x="77171" y="0"/>
                  </a:moveTo>
                  <a:lnTo>
                    <a:pt x="184908" y="0"/>
                  </a:lnTo>
                  <a:cubicBezTo>
                    <a:pt x="205375" y="0"/>
                    <a:pt x="225004" y="8130"/>
                    <a:pt x="239476" y="22603"/>
                  </a:cubicBezTo>
                  <a:cubicBezTo>
                    <a:pt x="253949" y="37075"/>
                    <a:pt x="262079" y="56704"/>
                    <a:pt x="262079" y="77171"/>
                  </a:cubicBezTo>
                  <a:lnTo>
                    <a:pt x="262079" y="77171"/>
                  </a:lnTo>
                  <a:cubicBezTo>
                    <a:pt x="262079" y="97638"/>
                    <a:pt x="253949" y="117267"/>
                    <a:pt x="239476" y="131739"/>
                  </a:cubicBezTo>
                  <a:cubicBezTo>
                    <a:pt x="225004" y="146211"/>
                    <a:pt x="205375" y="154342"/>
                    <a:pt x="184908" y="154342"/>
                  </a:cubicBezTo>
                  <a:lnTo>
                    <a:pt x="77171" y="154342"/>
                  </a:lnTo>
                  <a:cubicBezTo>
                    <a:pt x="56704" y="154342"/>
                    <a:pt x="37075" y="146211"/>
                    <a:pt x="22603" y="131739"/>
                  </a:cubicBezTo>
                  <a:cubicBezTo>
                    <a:pt x="8130" y="117267"/>
                    <a:pt x="0" y="97638"/>
                    <a:pt x="0" y="77171"/>
                  </a:cubicBezTo>
                  <a:lnTo>
                    <a:pt x="0" y="77171"/>
                  </a:lnTo>
                  <a:cubicBezTo>
                    <a:pt x="0" y="56704"/>
                    <a:pt x="8130" y="37075"/>
                    <a:pt x="22603" y="22603"/>
                  </a:cubicBezTo>
                  <a:cubicBezTo>
                    <a:pt x="37075" y="8130"/>
                    <a:pt x="56704" y="0"/>
                    <a:pt x="77171" y="0"/>
                  </a:cubicBezTo>
                  <a:close/>
                </a:path>
              </a:pathLst>
            </a:custGeom>
            <a:solidFill>
              <a:srgbClr val="7494AB"/>
            </a:solidFill>
          </p:spPr>
          <p:txBody>
            <a:bodyPr/>
            <a:lstStyle/>
            <a:p>
              <a:endParaRPr lang="en-PT" sz="700"/>
            </a:p>
          </p:txBody>
        </p:sp>
        <p:sp>
          <p:nvSpPr>
            <p:cNvPr id="26" name="TextBox 26">
              <a:extLst>
                <a:ext uri="{FF2B5EF4-FFF2-40B4-BE49-F238E27FC236}">
                  <a16:creationId xmlns:a16="http://schemas.microsoft.com/office/drawing/2014/main" id="{711FB190-E9E3-2A63-D746-9DD9B6E35439}"/>
                </a:ext>
              </a:extLst>
            </p:cNvPr>
            <p:cNvSpPr txBox="1"/>
            <p:nvPr/>
          </p:nvSpPr>
          <p:spPr>
            <a:xfrm>
              <a:off x="0" y="38100"/>
              <a:ext cx="262079" cy="116242"/>
            </a:xfrm>
            <a:prstGeom prst="rect">
              <a:avLst/>
            </a:prstGeom>
          </p:spPr>
          <p:txBody>
            <a:bodyPr lIns="25400" tIns="25400" rIns="25400" bIns="25400" rtlCol="0" anchor="ctr"/>
            <a:lstStyle/>
            <a:p>
              <a:pPr algn="ctr">
                <a:lnSpc>
                  <a:spcPts val="1296"/>
                </a:lnSpc>
              </a:pPr>
              <a:endParaRPr sz="700"/>
            </a:p>
          </p:txBody>
        </p:sp>
      </p:grpSp>
      <p:grpSp>
        <p:nvGrpSpPr>
          <p:cNvPr id="27" name="Group 27">
            <a:extLst>
              <a:ext uri="{FF2B5EF4-FFF2-40B4-BE49-F238E27FC236}">
                <a16:creationId xmlns:a16="http://schemas.microsoft.com/office/drawing/2014/main" id="{F10D3C60-A62A-FC7B-9755-A0A63BDEB5C0}"/>
              </a:ext>
            </a:extLst>
          </p:cNvPr>
          <p:cNvGrpSpPr/>
          <p:nvPr/>
        </p:nvGrpSpPr>
        <p:grpSpPr>
          <a:xfrm>
            <a:off x="5048641" y="1208457"/>
            <a:ext cx="645171" cy="293009"/>
            <a:chOff x="0" y="0"/>
            <a:chExt cx="339843" cy="154342"/>
          </a:xfrm>
        </p:grpSpPr>
        <p:sp>
          <p:nvSpPr>
            <p:cNvPr id="28" name="Freeform 28">
              <a:extLst>
                <a:ext uri="{FF2B5EF4-FFF2-40B4-BE49-F238E27FC236}">
                  <a16:creationId xmlns:a16="http://schemas.microsoft.com/office/drawing/2014/main" id="{58BB548B-F62B-DDD8-68EA-55B93886B426}"/>
                </a:ext>
              </a:extLst>
            </p:cNvPr>
            <p:cNvSpPr/>
            <p:nvPr/>
          </p:nvSpPr>
          <p:spPr>
            <a:xfrm>
              <a:off x="0" y="0"/>
              <a:ext cx="339843" cy="154342"/>
            </a:xfrm>
            <a:custGeom>
              <a:avLst/>
              <a:gdLst/>
              <a:ahLst/>
              <a:cxnLst/>
              <a:rect l="l" t="t" r="r" b="b"/>
              <a:pathLst>
                <a:path w="339843" h="154342">
                  <a:moveTo>
                    <a:pt x="77171" y="0"/>
                  </a:moveTo>
                  <a:lnTo>
                    <a:pt x="262672" y="0"/>
                  </a:lnTo>
                  <a:cubicBezTo>
                    <a:pt x="283139" y="0"/>
                    <a:pt x="302768" y="8130"/>
                    <a:pt x="317240" y="22603"/>
                  </a:cubicBezTo>
                  <a:cubicBezTo>
                    <a:pt x="331712" y="37075"/>
                    <a:pt x="339843" y="56704"/>
                    <a:pt x="339843" y="77171"/>
                  </a:cubicBezTo>
                  <a:lnTo>
                    <a:pt x="339843" y="77171"/>
                  </a:lnTo>
                  <a:cubicBezTo>
                    <a:pt x="339843" y="97638"/>
                    <a:pt x="331712" y="117267"/>
                    <a:pt x="317240" y="131739"/>
                  </a:cubicBezTo>
                  <a:cubicBezTo>
                    <a:pt x="302768" y="146211"/>
                    <a:pt x="283139" y="154342"/>
                    <a:pt x="262672" y="154342"/>
                  </a:cubicBezTo>
                  <a:lnTo>
                    <a:pt x="77171" y="154342"/>
                  </a:lnTo>
                  <a:cubicBezTo>
                    <a:pt x="56704" y="154342"/>
                    <a:pt x="37075" y="146211"/>
                    <a:pt x="22603" y="131739"/>
                  </a:cubicBezTo>
                  <a:cubicBezTo>
                    <a:pt x="8130" y="117267"/>
                    <a:pt x="0" y="97638"/>
                    <a:pt x="0" y="77171"/>
                  </a:cubicBezTo>
                  <a:lnTo>
                    <a:pt x="0" y="77171"/>
                  </a:lnTo>
                  <a:cubicBezTo>
                    <a:pt x="0" y="56704"/>
                    <a:pt x="8130" y="37075"/>
                    <a:pt x="22603" y="22603"/>
                  </a:cubicBezTo>
                  <a:cubicBezTo>
                    <a:pt x="37075" y="8130"/>
                    <a:pt x="56704" y="0"/>
                    <a:pt x="77171" y="0"/>
                  </a:cubicBezTo>
                  <a:close/>
                </a:path>
              </a:pathLst>
            </a:custGeom>
            <a:solidFill>
              <a:srgbClr val="7494AB"/>
            </a:solidFill>
          </p:spPr>
          <p:txBody>
            <a:bodyPr/>
            <a:lstStyle/>
            <a:p>
              <a:endParaRPr lang="en-PT" sz="700"/>
            </a:p>
          </p:txBody>
        </p:sp>
        <p:sp>
          <p:nvSpPr>
            <p:cNvPr id="29" name="TextBox 29">
              <a:extLst>
                <a:ext uri="{FF2B5EF4-FFF2-40B4-BE49-F238E27FC236}">
                  <a16:creationId xmlns:a16="http://schemas.microsoft.com/office/drawing/2014/main" id="{D59F1B8F-A913-801C-8229-289B80A44783}"/>
                </a:ext>
              </a:extLst>
            </p:cNvPr>
            <p:cNvSpPr txBox="1"/>
            <p:nvPr/>
          </p:nvSpPr>
          <p:spPr>
            <a:xfrm>
              <a:off x="0" y="38100"/>
              <a:ext cx="339843" cy="116242"/>
            </a:xfrm>
            <a:prstGeom prst="rect">
              <a:avLst/>
            </a:prstGeom>
          </p:spPr>
          <p:txBody>
            <a:bodyPr lIns="25400" tIns="25400" rIns="25400" bIns="25400" rtlCol="0" anchor="ctr"/>
            <a:lstStyle/>
            <a:p>
              <a:pPr algn="ctr">
                <a:lnSpc>
                  <a:spcPts val="1296"/>
                </a:lnSpc>
              </a:pPr>
              <a:endParaRPr sz="700"/>
            </a:p>
          </p:txBody>
        </p:sp>
      </p:grpSp>
      <p:grpSp>
        <p:nvGrpSpPr>
          <p:cNvPr id="30" name="Group 30">
            <a:extLst>
              <a:ext uri="{FF2B5EF4-FFF2-40B4-BE49-F238E27FC236}">
                <a16:creationId xmlns:a16="http://schemas.microsoft.com/office/drawing/2014/main" id="{CAB391D7-4562-06DF-13EE-D680793897D0}"/>
              </a:ext>
            </a:extLst>
          </p:cNvPr>
          <p:cNvGrpSpPr/>
          <p:nvPr/>
        </p:nvGrpSpPr>
        <p:grpSpPr>
          <a:xfrm>
            <a:off x="5749408" y="1208457"/>
            <a:ext cx="797317" cy="293009"/>
            <a:chOff x="0" y="0"/>
            <a:chExt cx="419986" cy="154342"/>
          </a:xfrm>
        </p:grpSpPr>
        <p:sp>
          <p:nvSpPr>
            <p:cNvPr id="31" name="Freeform 31">
              <a:extLst>
                <a:ext uri="{FF2B5EF4-FFF2-40B4-BE49-F238E27FC236}">
                  <a16:creationId xmlns:a16="http://schemas.microsoft.com/office/drawing/2014/main" id="{1B3B1DD8-C955-41D4-1F10-0EF6B6733CE2}"/>
                </a:ext>
              </a:extLst>
            </p:cNvPr>
            <p:cNvSpPr/>
            <p:nvPr/>
          </p:nvSpPr>
          <p:spPr>
            <a:xfrm>
              <a:off x="0" y="0"/>
              <a:ext cx="419986" cy="154342"/>
            </a:xfrm>
            <a:custGeom>
              <a:avLst/>
              <a:gdLst/>
              <a:ahLst/>
              <a:cxnLst/>
              <a:rect l="l" t="t" r="r" b="b"/>
              <a:pathLst>
                <a:path w="419986" h="154342">
                  <a:moveTo>
                    <a:pt x="77171" y="0"/>
                  </a:moveTo>
                  <a:lnTo>
                    <a:pt x="342815" y="0"/>
                  </a:lnTo>
                  <a:cubicBezTo>
                    <a:pt x="363282" y="0"/>
                    <a:pt x="382911" y="8130"/>
                    <a:pt x="397383" y="22603"/>
                  </a:cubicBezTo>
                  <a:cubicBezTo>
                    <a:pt x="411856" y="37075"/>
                    <a:pt x="419986" y="56704"/>
                    <a:pt x="419986" y="77171"/>
                  </a:cubicBezTo>
                  <a:lnTo>
                    <a:pt x="419986" y="77171"/>
                  </a:lnTo>
                  <a:cubicBezTo>
                    <a:pt x="419986" y="97638"/>
                    <a:pt x="411856" y="117267"/>
                    <a:pt x="397383" y="131739"/>
                  </a:cubicBezTo>
                  <a:cubicBezTo>
                    <a:pt x="382911" y="146211"/>
                    <a:pt x="363282" y="154342"/>
                    <a:pt x="342815" y="154342"/>
                  </a:cubicBezTo>
                  <a:lnTo>
                    <a:pt x="77171" y="154342"/>
                  </a:lnTo>
                  <a:cubicBezTo>
                    <a:pt x="56704" y="154342"/>
                    <a:pt x="37075" y="146211"/>
                    <a:pt x="22603" y="131739"/>
                  </a:cubicBezTo>
                  <a:cubicBezTo>
                    <a:pt x="8130" y="117267"/>
                    <a:pt x="0" y="97638"/>
                    <a:pt x="0" y="77171"/>
                  </a:cubicBezTo>
                  <a:lnTo>
                    <a:pt x="0" y="77171"/>
                  </a:lnTo>
                  <a:cubicBezTo>
                    <a:pt x="0" y="56704"/>
                    <a:pt x="8130" y="37075"/>
                    <a:pt x="22603" y="22603"/>
                  </a:cubicBezTo>
                  <a:cubicBezTo>
                    <a:pt x="37075" y="8130"/>
                    <a:pt x="56704" y="0"/>
                    <a:pt x="77171" y="0"/>
                  </a:cubicBezTo>
                  <a:close/>
                </a:path>
              </a:pathLst>
            </a:custGeom>
            <a:solidFill>
              <a:srgbClr val="7494AB"/>
            </a:solidFill>
          </p:spPr>
          <p:txBody>
            <a:bodyPr/>
            <a:lstStyle/>
            <a:p>
              <a:endParaRPr lang="en-PT" sz="700"/>
            </a:p>
          </p:txBody>
        </p:sp>
        <p:sp>
          <p:nvSpPr>
            <p:cNvPr id="32" name="TextBox 32">
              <a:extLst>
                <a:ext uri="{FF2B5EF4-FFF2-40B4-BE49-F238E27FC236}">
                  <a16:creationId xmlns:a16="http://schemas.microsoft.com/office/drawing/2014/main" id="{459B436E-5DE9-580C-D31B-54383CDC3F41}"/>
                </a:ext>
              </a:extLst>
            </p:cNvPr>
            <p:cNvSpPr txBox="1"/>
            <p:nvPr/>
          </p:nvSpPr>
          <p:spPr>
            <a:xfrm>
              <a:off x="0" y="38100"/>
              <a:ext cx="419986" cy="116242"/>
            </a:xfrm>
            <a:prstGeom prst="rect">
              <a:avLst/>
            </a:prstGeom>
          </p:spPr>
          <p:txBody>
            <a:bodyPr lIns="25400" tIns="25400" rIns="25400" bIns="25400" rtlCol="0" anchor="ctr"/>
            <a:lstStyle/>
            <a:p>
              <a:pPr algn="ctr">
                <a:lnSpc>
                  <a:spcPts val="1296"/>
                </a:lnSpc>
              </a:pPr>
              <a:endParaRPr sz="700"/>
            </a:p>
          </p:txBody>
        </p:sp>
      </p:grpSp>
      <p:sp>
        <p:nvSpPr>
          <p:cNvPr id="33" name="TextBox 33">
            <a:extLst>
              <a:ext uri="{FF2B5EF4-FFF2-40B4-BE49-F238E27FC236}">
                <a16:creationId xmlns:a16="http://schemas.microsoft.com/office/drawing/2014/main" id="{15BE6213-0CA6-7FDD-19DE-C6913BB290DA}"/>
              </a:ext>
            </a:extLst>
          </p:cNvPr>
          <p:cNvSpPr txBox="1"/>
          <p:nvPr/>
        </p:nvSpPr>
        <p:spPr>
          <a:xfrm>
            <a:off x="3985996" y="1283904"/>
            <a:ext cx="915740" cy="158890"/>
          </a:xfrm>
          <a:prstGeom prst="rect">
            <a:avLst/>
          </a:prstGeom>
        </p:spPr>
        <p:txBody>
          <a:bodyPr lIns="0" tIns="0" rIns="0" bIns="0" rtlCol="0" anchor="t">
            <a:spAutoFit/>
          </a:bodyPr>
          <a:lstStyle/>
          <a:p>
            <a:pPr algn="ctr">
              <a:lnSpc>
                <a:spcPts val="1296"/>
              </a:lnSpc>
              <a:spcBef>
                <a:spcPct val="0"/>
              </a:spcBef>
            </a:pPr>
            <a:r>
              <a:rPr lang="en-US" sz="1000">
                <a:solidFill>
                  <a:srgbClr val="FFFFFF"/>
                </a:solidFill>
                <a:latin typeface="Open Sans Bold"/>
                <a:ea typeface="Open Sans Bold"/>
                <a:cs typeface="Open Sans Bold"/>
                <a:sym typeface="Open Sans Bold"/>
              </a:rPr>
              <a:t>User Stories</a:t>
            </a:r>
          </a:p>
        </p:txBody>
      </p:sp>
      <p:sp>
        <p:nvSpPr>
          <p:cNvPr id="34" name="TextBox 34">
            <a:extLst>
              <a:ext uri="{FF2B5EF4-FFF2-40B4-BE49-F238E27FC236}">
                <a16:creationId xmlns:a16="http://schemas.microsoft.com/office/drawing/2014/main" id="{2018CDF8-3EA3-C5C9-8B37-C7A4F6147D90}"/>
              </a:ext>
            </a:extLst>
          </p:cNvPr>
          <p:cNvSpPr txBox="1"/>
          <p:nvPr/>
        </p:nvSpPr>
        <p:spPr>
          <a:xfrm>
            <a:off x="4205666" y="917954"/>
            <a:ext cx="1392139" cy="158890"/>
          </a:xfrm>
          <a:prstGeom prst="rect">
            <a:avLst/>
          </a:prstGeom>
        </p:spPr>
        <p:txBody>
          <a:bodyPr lIns="0" tIns="0" rIns="0" bIns="0" rtlCol="0" anchor="t">
            <a:spAutoFit/>
          </a:bodyPr>
          <a:lstStyle/>
          <a:p>
            <a:pPr algn="ctr">
              <a:lnSpc>
                <a:spcPts val="1296"/>
              </a:lnSpc>
              <a:spcBef>
                <a:spcPct val="0"/>
              </a:spcBef>
            </a:pPr>
            <a:r>
              <a:rPr lang="en-US" sz="1000">
                <a:solidFill>
                  <a:srgbClr val="FFFFFF"/>
                </a:solidFill>
                <a:latin typeface="Open Sans Bold"/>
                <a:ea typeface="Open Sans Bold"/>
                <a:cs typeface="Open Sans Bold"/>
                <a:sym typeface="Open Sans Bold"/>
              </a:rPr>
              <a:t>Definition of Done</a:t>
            </a:r>
          </a:p>
        </p:txBody>
      </p:sp>
      <p:sp>
        <p:nvSpPr>
          <p:cNvPr id="35" name="TextBox 35">
            <a:extLst>
              <a:ext uri="{FF2B5EF4-FFF2-40B4-BE49-F238E27FC236}">
                <a16:creationId xmlns:a16="http://schemas.microsoft.com/office/drawing/2014/main" id="{F4B8C742-3142-C62B-5906-1C4D2801EEBE}"/>
              </a:ext>
            </a:extLst>
          </p:cNvPr>
          <p:cNvSpPr txBox="1"/>
          <p:nvPr/>
        </p:nvSpPr>
        <p:spPr>
          <a:xfrm>
            <a:off x="5850932" y="917954"/>
            <a:ext cx="384572" cy="158890"/>
          </a:xfrm>
          <a:prstGeom prst="rect">
            <a:avLst/>
          </a:prstGeom>
        </p:spPr>
        <p:txBody>
          <a:bodyPr lIns="0" tIns="0" rIns="0" bIns="0" rtlCol="0" anchor="t">
            <a:spAutoFit/>
          </a:bodyPr>
          <a:lstStyle/>
          <a:p>
            <a:pPr algn="ctr">
              <a:lnSpc>
                <a:spcPts val="1296"/>
              </a:lnSpc>
              <a:spcBef>
                <a:spcPct val="0"/>
              </a:spcBef>
            </a:pPr>
            <a:r>
              <a:rPr lang="en-US" sz="1000">
                <a:solidFill>
                  <a:srgbClr val="FFFFFF"/>
                </a:solidFill>
                <a:latin typeface="Open Sans Bold"/>
                <a:ea typeface="Open Sans Bold"/>
                <a:cs typeface="Open Sans Bold"/>
                <a:sym typeface="Open Sans Bold"/>
              </a:rPr>
              <a:t>Daily</a:t>
            </a:r>
          </a:p>
        </p:txBody>
      </p:sp>
      <p:sp>
        <p:nvSpPr>
          <p:cNvPr id="36" name="TextBox 36">
            <a:extLst>
              <a:ext uri="{FF2B5EF4-FFF2-40B4-BE49-F238E27FC236}">
                <a16:creationId xmlns:a16="http://schemas.microsoft.com/office/drawing/2014/main" id="{12FC1F42-3EC5-18E3-8848-CAAF9231B68F}"/>
              </a:ext>
            </a:extLst>
          </p:cNvPr>
          <p:cNvSpPr txBox="1"/>
          <p:nvPr/>
        </p:nvSpPr>
        <p:spPr>
          <a:xfrm>
            <a:off x="5850932" y="1283904"/>
            <a:ext cx="594271" cy="158890"/>
          </a:xfrm>
          <a:prstGeom prst="rect">
            <a:avLst/>
          </a:prstGeom>
        </p:spPr>
        <p:txBody>
          <a:bodyPr lIns="0" tIns="0" rIns="0" bIns="0" rtlCol="0" anchor="t">
            <a:spAutoFit/>
          </a:bodyPr>
          <a:lstStyle/>
          <a:p>
            <a:pPr algn="ctr">
              <a:lnSpc>
                <a:spcPts val="1296"/>
              </a:lnSpc>
              <a:spcBef>
                <a:spcPct val="0"/>
              </a:spcBef>
            </a:pPr>
            <a:r>
              <a:rPr lang="en-US" sz="1000">
                <a:solidFill>
                  <a:srgbClr val="FFFFFF"/>
                </a:solidFill>
                <a:latin typeface="Open Sans Bold"/>
                <a:ea typeface="Open Sans Bold"/>
                <a:cs typeface="Open Sans Bold"/>
                <a:sym typeface="Open Sans Bold"/>
              </a:rPr>
              <a:t>Backlog</a:t>
            </a:r>
          </a:p>
        </p:txBody>
      </p:sp>
      <p:sp>
        <p:nvSpPr>
          <p:cNvPr id="37" name="TextBox 37">
            <a:extLst>
              <a:ext uri="{FF2B5EF4-FFF2-40B4-BE49-F238E27FC236}">
                <a16:creationId xmlns:a16="http://schemas.microsoft.com/office/drawing/2014/main" id="{1ABB6B27-9A3D-4CAF-46AC-446237809C93}"/>
              </a:ext>
            </a:extLst>
          </p:cNvPr>
          <p:cNvSpPr txBox="1"/>
          <p:nvPr/>
        </p:nvSpPr>
        <p:spPr>
          <a:xfrm>
            <a:off x="5145635" y="1283904"/>
            <a:ext cx="462409" cy="158890"/>
          </a:xfrm>
          <a:prstGeom prst="rect">
            <a:avLst/>
          </a:prstGeom>
        </p:spPr>
        <p:txBody>
          <a:bodyPr lIns="0" tIns="0" rIns="0" bIns="0" rtlCol="0" anchor="t">
            <a:spAutoFit/>
          </a:bodyPr>
          <a:lstStyle/>
          <a:p>
            <a:pPr algn="ctr">
              <a:lnSpc>
                <a:spcPts val="1296"/>
              </a:lnSpc>
              <a:spcBef>
                <a:spcPct val="0"/>
              </a:spcBef>
            </a:pPr>
            <a:r>
              <a:rPr lang="en-US" sz="1000" dirty="0">
                <a:solidFill>
                  <a:srgbClr val="FFFFFF"/>
                </a:solidFill>
                <a:latin typeface="Open Sans Bold"/>
                <a:ea typeface="Open Sans Bold"/>
                <a:cs typeface="Open Sans Bold"/>
                <a:sym typeface="Open Sans Bold"/>
              </a:rPr>
              <a:t>Sprint</a:t>
            </a:r>
          </a:p>
        </p:txBody>
      </p:sp>
      <p:grpSp>
        <p:nvGrpSpPr>
          <p:cNvPr id="38" name="Group 38">
            <a:extLst>
              <a:ext uri="{FF2B5EF4-FFF2-40B4-BE49-F238E27FC236}">
                <a16:creationId xmlns:a16="http://schemas.microsoft.com/office/drawing/2014/main" id="{2B615240-556E-56BC-73AD-939FA8062180}"/>
              </a:ext>
            </a:extLst>
          </p:cNvPr>
          <p:cNvGrpSpPr/>
          <p:nvPr/>
        </p:nvGrpSpPr>
        <p:grpSpPr>
          <a:xfrm>
            <a:off x="6622926" y="1208457"/>
            <a:ext cx="1215721" cy="293009"/>
            <a:chOff x="0" y="0"/>
            <a:chExt cx="640379" cy="154342"/>
          </a:xfrm>
        </p:grpSpPr>
        <p:sp>
          <p:nvSpPr>
            <p:cNvPr id="39" name="Freeform 39">
              <a:extLst>
                <a:ext uri="{FF2B5EF4-FFF2-40B4-BE49-F238E27FC236}">
                  <a16:creationId xmlns:a16="http://schemas.microsoft.com/office/drawing/2014/main" id="{E89492FD-3365-CE33-4E15-1509F0F7B4BC}"/>
                </a:ext>
              </a:extLst>
            </p:cNvPr>
            <p:cNvSpPr/>
            <p:nvPr/>
          </p:nvSpPr>
          <p:spPr>
            <a:xfrm>
              <a:off x="0" y="0"/>
              <a:ext cx="640379" cy="154342"/>
            </a:xfrm>
            <a:custGeom>
              <a:avLst/>
              <a:gdLst/>
              <a:ahLst/>
              <a:cxnLst/>
              <a:rect l="l" t="t" r="r" b="b"/>
              <a:pathLst>
                <a:path w="640379" h="154342">
                  <a:moveTo>
                    <a:pt x="77171" y="0"/>
                  </a:moveTo>
                  <a:lnTo>
                    <a:pt x="563209" y="0"/>
                  </a:lnTo>
                  <a:cubicBezTo>
                    <a:pt x="605829" y="0"/>
                    <a:pt x="640379" y="34551"/>
                    <a:pt x="640379" y="77171"/>
                  </a:cubicBezTo>
                  <a:lnTo>
                    <a:pt x="640379" y="77171"/>
                  </a:lnTo>
                  <a:cubicBezTo>
                    <a:pt x="640379" y="97638"/>
                    <a:pt x="632249" y="117267"/>
                    <a:pt x="617777" y="131739"/>
                  </a:cubicBezTo>
                  <a:cubicBezTo>
                    <a:pt x="603304" y="146211"/>
                    <a:pt x="583676" y="154342"/>
                    <a:pt x="563209" y="154342"/>
                  </a:cubicBezTo>
                  <a:lnTo>
                    <a:pt x="77171" y="154342"/>
                  </a:lnTo>
                  <a:cubicBezTo>
                    <a:pt x="56704" y="154342"/>
                    <a:pt x="37075" y="146211"/>
                    <a:pt x="22603" y="131739"/>
                  </a:cubicBezTo>
                  <a:cubicBezTo>
                    <a:pt x="8130" y="117267"/>
                    <a:pt x="0" y="97638"/>
                    <a:pt x="0" y="77171"/>
                  </a:cubicBezTo>
                  <a:lnTo>
                    <a:pt x="0" y="77171"/>
                  </a:lnTo>
                  <a:cubicBezTo>
                    <a:pt x="0" y="56704"/>
                    <a:pt x="8130" y="37075"/>
                    <a:pt x="22603" y="22603"/>
                  </a:cubicBezTo>
                  <a:cubicBezTo>
                    <a:pt x="37075" y="8130"/>
                    <a:pt x="56704" y="0"/>
                    <a:pt x="77171" y="0"/>
                  </a:cubicBezTo>
                  <a:close/>
                </a:path>
              </a:pathLst>
            </a:custGeom>
            <a:solidFill>
              <a:srgbClr val="009BD0"/>
            </a:solidFill>
          </p:spPr>
          <p:txBody>
            <a:bodyPr/>
            <a:lstStyle/>
            <a:p>
              <a:endParaRPr lang="en-PT" sz="700"/>
            </a:p>
          </p:txBody>
        </p:sp>
        <p:sp>
          <p:nvSpPr>
            <p:cNvPr id="40" name="TextBox 40">
              <a:extLst>
                <a:ext uri="{FF2B5EF4-FFF2-40B4-BE49-F238E27FC236}">
                  <a16:creationId xmlns:a16="http://schemas.microsoft.com/office/drawing/2014/main" id="{59557C19-9AA0-4CEE-3D0B-2D336D17C782}"/>
                </a:ext>
              </a:extLst>
            </p:cNvPr>
            <p:cNvSpPr txBox="1"/>
            <p:nvPr/>
          </p:nvSpPr>
          <p:spPr>
            <a:xfrm>
              <a:off x="0" y="38100"/>
              <a:ext cx="640379" cy="116242"/>
            </a:xfrm>
            <a:prstGeom prst="rect">
              <a:avLst/>
            </a:prstGeom>
          </p:spPr>
          <p:txBody>
            <a:bodyPr lIns="25400" tIns="25400" rIns="25400" bIns="25400" rtlCol="0" anchor="ctr"/>
            <a:lstStyle/>
            <a:p>
              <a:pPr algn="ctr">
                <a:lnSpc>
                  <a:spcPts val="1296"/>
                </a:lnSpc>
              </a:pPr>
              <a:endParaRPr sz="700"/>
            </a:p>
          </p:txBody>
        </p:sp>
      </p:grpSp>
      <p:grpSp>
        <p:nvGrpSpPr>
          <p:cNvPr id="41" name="Group 41">
            <a:extLst>
              <a:ext uri="{FF2B5EF4-FFF2-40B4-BE49-F238E27FC236}">
                <a16:creationId xmlns:a16="http://schemas.microsoft.com/office/drawing/2014/main" id="{378CD638-F038-CB18-0D61-09D49A6C709E}"/>
              </a:ext>
            </a:extLst>
          </p:cNvPr>
          <p:cNvGrpSpPr/>
          <p:nvPr/>
        </p:nvGrpSpPr>
        <p:grpSpPr>
          <a:xfrm>
            <a:off x="6990029" y="842506"/>
            <a:ext cx="1361528" cy="293009"/>
            <a:chOff x="0" y="0"/>
            <a:chExt cx="717183" cy="154342"/>
          </a:xfrm>
        </p:grpSpPr>
        <p:sp>
          <p:nvSpPr>
            <p:cNvPr id="42" name="Freeform 42">
              <a:extLst>
                <a:ext uri="{FF2B5EF4-FFF2-40B4-BE49-F238E27FC236}">
                  <a16:creationId xmlns:a16="http://schemas.microsoft.com/office/drawing/2014/main" id="{2A996FA4-EC1F-4CE9-CED1-3A2BB9AB4517}"/>
                </a:ext>
              </a:extLst>
            </p:cNvPr>
            <p:cNvSpPr/>
            <p:nvPr/>
          </p:nvSpPr>
          <p:spPr>
            <a:xfrm>
              <a:off x="0" y="0"/>
              <a:ext cx="717183" cy="154342"/>
            </a:xfrm>
            <a:custGeom>
              <a:avLst/>
              <a:gdLst/>
              <a:ahLst/>
              <a:cxnLst/>
              <a:rect l="l" t="t" r="r" b="b"/>
              <a:pathLst>
                <a:path w="717183" h="154342">
                  <a:moveTo>
                    <a:pt x="73921" y="0"/>
                  </a:moveTo>
                  <a:lnTo>
                    <a:pt x="643263" y="0"/>
                  </a:lnTo>
                  <a:cubicBezTo>
                    <a:pt x="662868" y="0"/>
                    <a:pt x="681670" y="7788"/>
                    <a:pt x="695532" y="21651"/>
                  </a:cubicBezTo>
                  <a:cubicBezTo>
                    <a:pt x="709395" y="35514"/>
                    <a:pt x="717183" y="54316"/>
                    <a:pt x="717183" y="73921"/>
                  </a:cubicBezTo>
                  <a:lnTo>
                    <a:pt x="717183" y="80421"/>
                  </a:lnTo>
                  <a:cubicBezTo>
                    <a:pt x="717183" y="121246"/>
                    <a:pt x="684088" y="154342"/>
                    <a:pt x="643263" y="154342"/>
                  </a:cubicBezTo>
                  <a:lnTo>
                    <a:pt x="73921" y="154342"/>
                  </a:lnTo>
                  <a:cubicBezTo>
                    <a:pt x="54316" y="154342"/>
                    <a:pt x="35514" y="146554"/>
                    <a:pt x="21651" y="132691"/>
                  </a:cubicBezTo>
                  <a:cubicBezTo>
                    <a:pt x="7788" y="118828"/>
                    <a:pt x="0" y="100026"/>
                    <a:pt x="0" y="80421"/>
                  </a:cubicBezTo>
                  <a:lnTo>
                    <a:pt x="0" y="73921"/>
                  </a:lnTo>
                  <a:cubicBezTo>
                    <a:pt x="0" y="54316"/>
                    <a:pt x="7788" y="35514"/>
                    <a:pt x="21651" y="21651"/>
                  </a:cubicBezTo>
                  <a:cubicBezTo>
                    <a:pt x="35514" y="7788"/>
                    <a:pt x="54316" y="0"/>
                    <a:pt x="73921" y="0"/>
                  </a:cubicBezTo>
                  <a:close/>
                </a:path>
              </a:pathLst>
            </a:custGeom>
            <a:solidFill>
              <a:srgbClr val="009BD0"/>
            </a:solidFill>
          </p:spPr>
          <p:txBody>
            <a:bodyPr/>
            <a:lstStyle/>
            <a:p>
              <a:endParaRPr lang="en-PT" sz="700"/>
            </a:p>
          </p:txBody>
        </p:sp>
        <p:sp>
          <p:nvSpPr>
            <p:cNvPr id="43" name="TextBox 43">
              <a:extLst>
                <a:ext uri="{FF2B5EF4-FFF2-40B4-BE49-F238E27FC236}">
                  <a16:creationId xmlns:a16="http://schemas.microsoft.com/office/drawing/2014/main" id="{C201B07C-6DD1-C0FB-EDF4-AC74E3921CE8}"/>
                </a:ext>
              </a:extLst>
            </p:cNvPr>
            <p:cNvSpPr txBox="1"/>
            <p:nvPr/>
          </p:nvSpPr>
          <p:spPr>
            <a:xfrm>
              <a:off x="0" y="38100"/>
              <a:ext cx="717183" cy="116242"/>
            </a:xfrm>
            <a:prstGeom prst="rect">
              <a:avLst/>
            </a:prstGeom>
          </p:spPr>
          <p:txBody>
            <a:bodyPr lIns="25400" tIns="25400" rIns="25400" bIns="25400" rtlCol="0" anchor="ctr"/>
            <a:lstStyle/>
            <a:p>
              <a:pPr algn="ctr">
                <a:lnSpc>
                  <a:spcPts val="1296"/>
                </a:lnSpc>
              </a:pPr>
              <a:endParaRPr sz="700"/>
            </a:p>
          </p:txBody>
        </p:sp>
      </p:grpSp>
      <p:grpSp>
        <p:nvGrpSpPr>
          <p:cNvPr id="44" name="Group 44">
            <a:extLst>
              <a:ext uri="{FF2B5EF4-FFF2-40B4-BE49-F238E27FC236}">
                <a16:creationId xmlns:a16="http://schemas.microsoft.com/office/drawing/2014/main" id="{2B477557-8647-52D9-58BE-8355F7FA02DE}"/>
              </a:ext>
            </a:extLst>
          </p:cNvPr>
          <p:cNvGrpSpPr/>
          <p:nvPr/>
        </p:nvGrpSpPr>
        <p:grpSpPr>
          <a:xfrm>
            <a:off x="7914846" y="1208457"/>
            <a:ext cx="1020987" cy="293009"/>
            <a:chOff x="0" y="0"/>
            <a:chExt cx="537804" cy="154342"/>
          </a:xfrm>
        </p:grpSpPr>
        <p:sp>
          <p:nvSpPr>
            <p:cNvPr id="45" name="Freeform 45">
              <a:extLst>
                <a:ext uri="{FF2B5EF4-FFF2-40B4-BE49-F238E27FC236}">
                  <a16:creationId xmlns:a16="http://schemas.microsoft.com/office/drawing/2014/main" id="{46ACD490-E232-4706-2927-FB932AA7F1A9}"/>
                </a:ext>
              </a:extLst>
            </p:cNvPr>
            <p:cNvSpPr/>
            <p:nvPr/>
          </p:nvSpPr>
          <p:spPr>
            <a:xfrm>
              <a:off x="0" y="0"/>
              <a:ext cx="537804" cy="154342"/>
            </a:xfrm>
            <a:custGeom>
              <a:avLst/>
              <a:gdLst/>
              <a:ahLst/>
              <a:cxnLst/>
              <a:rect l="l" t="t" r="r" b="b"/>
              <a:pathLst>
                <a:path w="537804" h="154342">
                  <a:moveTo>
                    <a:pt x="77171" y="0"/>
                  </a:moveTo>
                  <a:lnTo>
                    <a:pt x="460633" y="0"/>
                  </a:lnTo>
                  <a:cubicBezTo>
                    <a:pt x="481100" y="0"/>
                    <a:pt x="500729" y="8130"/>
                    <a:pt x="515201" y="22603"/>
                  </a:cubicBezTo>
                  <a:cubicBezTo>
                    <a:pt x="529673" y="37075"/>
                    <a:pt x="537804" y="56704"/>
                    <a:pt x="537804" y="77171"/>
                  </a:cubicBezTo>
                  <a:lnTo>
                    <a:pt x="537804" y="77171"/>
                  </a:lnTo>
                  <a:cubicBezTo>
                    <a:pt x="537804" y="97638"/>
                    <a:pt x="529673" y="117267"/>
                    <a:pt x="515201" y="131739"/>
                  </a:cubicBezTo>
                  <a:cubicBezTo>
                    <a:pt x="500729" y="146211"/>
                    <a:pt x="481100" y="154342"/>
                    <a:pt x="460633" y="154342"/>
                  </a:cubicBezTo>
                  <a:lnTo>
                    <a:pt x="77171" y="154342"/>
                  </a:lnTo>
                  <a:cubicBezTo>
                    <a:pt x="56704" y="154342"/>
                    <a:pt x="37075" y="146211"/>
                    <a:pt x="22603" y="131739"/>
                  </a:cubicBezTo>
                  <a:cubicBezTo>
                    <a:pt x="8130" y="117267"/>
                    <a:pt x="0" y="97638"/>
                    <a:pt x="0" y="77171"/>
                  </a:cubicBezTo>
                  <a:lnTo>
                    <a:pt x="0" y="77171"/>
                  </a:lnTo>
                  <a:cubicBezTo>
                    <a:pt x="0" y="56704"/>
                    <a:pt x="8130" y="37075"/>
                    <a:pt x="22603" y="22603"/>
                  </a:cubicBezTo>
                  <a:cubicBezTo>
                    <a:pt x="37075" y="8130"/>
                    <a:pt x="56704" y="0"/>
                    <a:pt x="77171" y="0"/>
                  </a:cubicBezTo>
                  <a:close/>
                </a:path>
              </a:pathLst>
            </a:custGeom>
            <a:solidFill>
              <a:srgbClr val="009BD0"/>
            </a:solidFill>
          </p:spPr>
          <p:txBody>
            <a:bodyPr/>
            <a:lstStyle/>
            <a:p>
              <a:endParaRPr lang="en-PT" sz="700"/>
            </a:p>
          </p:txBody>
        </p:sp>
        <p:sp>
          <p:nvSpPr>
            <p:cNvPr id="46" name="TextBox 46">
              <a:extLst>
                <a:ext uri="{FF2B5EF4-FFF2-40B4-BE49-F238E27FC236}">
                  <a16:creationId xmlns:a16="http://schemas.microsoft.com/office/drawing/2014/main" id="{4E15E275-1F64-B2F4-16D4-016558028E3A}"/>
                </a:ext>
              </a:extLst>
            </p:cNvPr>
            <p:cNvSpPr txBox="1"/>
            <p:nvPr/>
          </p:nvSpPr>
          <p:spPr>
            <a:xfrm>
              <a:off x="0" y="38100"/>
              <a:ext cx="537804" cy="116242"/>
            </a:xfrm>
            <a:prstGeom prst="rect">
              <a:avLst/>
            </a:prstGeom>
          </p:spPr>
          <p:txBody>
            <a:bodyPr lIns="25400" tIns="25400" rIns="25400" bIns="25400" rtlCol="0" anchor="ctr"/>
            <a:lstStyle/>
            <a:p>
              <a:pPr algn="ctr">
                <a:lnSpc>
                  <a:spcPts val="1296"/>
                </a:lnSpc>
              </a:pPr>
              <a:endParaRPr sz="700"/>
            </a:p>
          </p:txBody>
        </p:sp>
      </p:grpSp>
      <p:sp>
        <p:nvSpPr>
          <p:cNvPr id="47" name="TextBox 47">
            <a:extLst>
              <a:ext uri="{FF2B5EF4-FFF2-40B4-BE49-F238E27FC236}">
                <a16:creationId xmlns:a16="http://schemas.microsoft.com/office/drawing/2014/main" id="{7D8BD130-2937-9062-7F8A-511ED33E4D06}"/>
              </a:ext>
            </a:extLst>
          </p:cNvPr>
          <p:cNvSpPr txBox="1"/>
          <p:nvPr/>
        </p:nvSpPr>
        <p:spPr>
          <a:xfrm>
            <a:off x="6487916" y="917954"/>
            <a:ext cx="306661" cy="158890"/>
          </a:xfrm>
          <a:prstGeom prst="rect">
            <a:avLst/>
          </a:prstGeom>
        </p:spPr>
        <p:txBody>
          <a:bodyPr lIns="0" tIns="0" rIns="0" bIns="0" rtlCol="0" anchor="t">
            <a:spAutoFit/>
          </a:bodyPr>
          <a:lstStyle/>
          <a:p>
            <a:pPr algn="ctr">
              <a:lnSpc>
                <a:spcPts val="1296"/>
              </a:lnSpc>
              <a:spcBef>
                <a:spcPct val="0"/>
              </a:spcBef>
            </a:pPr>
            <a:r>
              <a:rPr lang="en-US" sz="1000">
                <a:solidFill>
                  <a:srgbClr val="FFFFFF"/>
                </a:solidFill>
                <a:latin typeface="Open Sans Bold"/>
                <a:ea typeface="Open Sans Bold"/>
                <a:cs typeface="Open Sans Bold"/>
                <a:sym typeface="Open Sans Bold"/>
              </a:rPr>
              <a:t>Epic</a:t>
            </a:r>
          </a:p>
        </p:txBody>
      </p:sp>
      <p:sp>
        <p:nvSpPr>
          <p:cNvPr id="48" name="TextBox 48">
            <a:extLst>
              <a:ext uri="{FF2B5EF4-FFF2-40B4-BE49-F238E27FC236}">
                <a16:creationId xmlns:a16="http://schemas.microsoft.com/office/drawing/2014/main" id="{43243CEC-59A1-D6BF-6213-3D3877A34895}"/>
              </a:ext>
            </a:extLst>
          </p:cNvPr>
          <p:cNvSpPr txBox="1"/>
          <p:nvPr/>
        </p:nvSpPr>
        <p:spPr>
          <a:xfrm>
            <a:off x="7046989" y="917954"/>
            <a:ext cx="1151111" cy="158890"/>
          </a:xfrm>
          <a:prstGeom prst="rect">
            <a:avLst/>
          </a:prstGeom>
        </p:spPr>
        <p:txBody>
          <a:bodyPr lIns="0" tIns="0" rIns="0" bIns="0" rtlCol="0" anchor="t">
            <a:spAutoFit/>
          </a:bodyPr>
          <a:lstStyle/>
          <a:p>
            <a:pPr algn="ctr">
              <a:lnSpc>
                <a:spcPts val="1296"/>
              </a:lnSpc>
              <a:spcBef>
                <a:spcPct val="0"/>
              </a:spcBef>
            </a:pPr>
            <a:r>
              <a:rPr lang="en-US" sz="1000">
                <a:solidFill>
                  <a:srgbClr val="FFFFFF"/>
                </a:solidFill>
                <a:latin typeface="Open Sans Bold"/>
                <a:ea typeface="Open Sans Bold"/>
                <a:cs typeface="Open Sans Bold"/>
                <a:sym typeface="Open Sans Bold"/>
              </a:rPr>
              <a:t>Product Owner</a:t>
            </a:r>
          </a:p>
        </p:txBody>
      </p:sp>
      <p:sp>
        <p:nvSpPr>
          <p:cNvPr id="49" name="TextBox 49">
            <a:extLst>
              <a:ext uri="{FF2B5EF4-FFF2-40B4-BE49-F238E27FC236}">
                <a16:creationId xmlns:a16="http://schemas.microsoft.com/office/drawing/2014/main" id="{DF34B1CB-CC1A-DE3D-C082-848AD3BFDD43}"/>
              </a:ext>
            </a:extLst>
          </p:cNvPr>
          <p:cNvSpPr txBox="1"/>
          <p:nvPr/>
        </p:nvSpPr>
        <p:spPr>
          <a:xfrm>
            <a:off x="6688090" y="1283904"/>
            <a:ext cx="1057796" cy="158890"/>
          </a:xfrm>
          <a:prstGeom prst="rect">
            <a:avLst/>
          </a:prstGeom>
        </p:spPr>
        <p:txBody>
          <a:bodyPr lIns="0" tIns="0" rIns="0" bIns="0" rtlCol="0" anchor="t">
            <a:spAutoFit/>
          </a:bodyPr>
          <a:lstStyle/>
          <a:p>
            <a:pPr algn="ctr">
              <a:lnSpc>
                <a:spcPts val="1296"/>
              </a:lnSpc>
              <a:spcBef>
                <a:spcPct val="0"/>
              </a:spcBef>
            </a:pPr>
            <a:r>
              <a:rPr lang="en-US" sz="1000">
                <a:solidFill>
                  <a:srgbClr val="FFFFFF"/>
                </a:solidFill>
                <a:latin typeface="Open Sans Bold"/>
                <a:ea typeface="Open Sans Bold"/>
                <a:cs typeface="Open Sans Bold"/>
                <a:sym typeface="Open Sans Bold"/>
              </a:rPr>
              <a:t>Scrum Master</a:t>
            </a:r>
          </a:p>
        </p:txBody>
      </p:sp>
      <p:sp>
        <p:nvSpPr>
          <p:cNvPr id="50" name="TextBox 50">
            <a:extLst>
              <a:ext uri="{FF2B5EF4-FFF2-40B4-BE49-F238E27FC236}">
                <a16:creationId xmlns:a16="http://schemas.microsoft.com/office/drawing/2014/main" id="{AD93A2EC-E89D-FA45-560F-1D92041846FF}"/>
              </a:ext>
            </a:extLst>
          </p:cNvPr>
          <p:cNvSpPr txBox="1"/>
          <p:nvPr/>
        </p:nvSpPr>
        <p:spPr>
          <a:xfrm>
            <a:off x="7988773" y="1283904"/>
            <a:ext cx="851892" cy="158890"/>
          </a:xfrm>
          <a:prstGeom prst="rect">
            <a:avLst/>
          </a:prstGeom>
        </p:spPr>
        <p:txBody>
          <a:bodyPr lIns="0" tIns="0" rIns="0" bIns="0" rtlCol="0" anchor="t">
            <a:spAutoFit/>
          </a:bodyPr>
          <a:lstStyle/>
          <a:p>
            <a:pPr algn="ctr">
              <a:lnSpc>
                <a:spcPts val="1296"/>
              </a:lnSpc>
              <a:spcBef>
                <a:spcPct val="0"/>
              </a:spcBef>
            </a:pPr>
            <a:r>
              <a:rPr lang="en-US" sz="1000">
                <a:solidFill>
                  <a:srgbClr val="FFFFFF"/>
                </a:solidFill>
                <a:latin typeface="Open Sans Bold"/>
                <a:ea typeface="Open Sans Bold"/>
                <a:cs typeface="Open Sans Bold"/>
                <a:sym typeface="Open Sans Bold"/>
              </a:rPr>
              <a:t>Developers</a:t>
            </a:r>
          </a:p>
        </p:txBody>
      </p:sp>
      <p:grpSp>
        <p:nvGrpSpPr>
          <p:cNvPr id="51" name="Group 7">
            <a:extLst>
              <a:ext uri="{FF2B5EF4-FFF2-40B4-BE49-F238E27FC236}">
                <a16:creationId xmlns:a16="http://schemas.microsoft.com/office/drawing/2014/main" id="{AAAB5B7A-E7A1-2008-D529-DF65DCA38B11}"/>
              </a:ext>
            </a:extLst>
          </p:cNvPr>
          <p:cNvGrpSpPr>
            <a:grpSpLocks noChangeAspect="1"/>
          </p:cNvGrpSpPr>
          <p:nvPr/>
        </p:nvGrpSpPr>
        <p:grpSpPr>
          <a:xfrm>
            <a:off x="609600" y="2023587"/>
            <a:ext cx="3201216" cy="2089327"/>
            <a:chOff x="0" y="0"/>
            <a:chExt cx="19050000" cy="12433300"/>
          </a:xfrm>
        </p:grpSpPr>
        <p:sp>
          <p:nvSpPr>
            <p:cNvPr id="52" name="Freeform 8" descr="A screenshot of a computer screen  Description automatically generated">
              <a:extLst>
                <a:ext uri="{FF2B5EF4-FFF2-40B4-BE49-F238E27FC236}">
                  <a16:creationId xmlns:a16="http://schemas.microsoft.com/office/drawing/2014/main" id="{5667E03C-C0F5-AAD1-8D77-8A398BFF6934}"/>
                </a:ext>
              </a:extLst>
            </p:cNvPr>
            <p:cNvSpPr/>
            <p:nvPr/>
          </p:nvSpPr>
          <p:spPr>
            <a:xfrm>
              <a:off x="1452880" y="587121"/>
              <a:ext cx="16166846" cy="10116185"/>
            </a:xfrm>
            <a:custGeom>
              <a:avLst/>
              <a:gdLst/>
              <a:ahLst/>
              <a:cxnLst/>
              <a:rect l="l" t="t" r="r" b="b"/>
              <a:pathLst>
                <a:path w="16166846" h="10116185">
                  <a:moveTo>
                    <a:pt x="16166846" y="0"/>
                  </a:moveTo>
                  <a:lnTo>
                    <a:pt x="16166846" y="10116185"/>
                  </a:lnTo>
                  <a:lnTo>
                    <a:pt x="0" y="10116185"/>
                  </a:lnTo>
                  <a:lnTo>
                    <a:pt x="0" y="0"/>
                  </a:lnTo>
                  <a:lnTo>
                    <a:pt x="16166846" y="0"/>
                  </a:lnTo>
                  <a:close/>
                </a:path>
              </a:pathLst>
            </a:custGeom>
            <a:blipFill>
              <a:blip r:embed="rId2"/>
              <a:stretch>
                <a:fillRect t="-16406" r="-10" b="-2409"/>
              </a:stretch>
            </a:blipFill>
          </p:spPr>
          <p:txBody>
            <a:bodyPr/>
            <a:lstStyle/>
            <a:p>
              <a:endParaRPr lang="en-PT" sz="700"/>
            </a:p>
          </p:txBody>
        </p:sp>
        <p:sp>
          <p:nvSpPr>
            <p:cNvPr id="53" name="Freeform 9">
              <a:extLst>
                <a:ext uri="{FF2B5EF4-FFF2-40B4-BE49-F238E27FC236}">
                  <a16:creationId xmlns:a16="http://schemas.microsoft.com/office/drawing/2014/main" id="{6D8BE22D-2F42-B102-CB1B-48176BF90CD9}"/>
                </a:ext>
              </a:extLst>
            </p:cNvPr>
            <p:cNvSpPr/>
            <p:nvPr/>
          </p:nvSpPr>
          <p:spPr>
            <a:xfrm>
              <a:off x="0" y="0"/>
              <a:ext cx="19050000" cy="12433300"/>
            </a:xfrm>
            <a:custGeom>
              <a:avLst/>
              <a:gdLst/>
              <a:ahLst/>
              <a:cxnLst/>
              <a:rect l="l" t="t" r="r" b="b"/>
              <a:pathLst>
                <a:path w="19050000" h="12433300">
                  <a:moveTo>
                    <a:pt x="19050000" y="0"/>
                  </a:moveTo>
                  <a:lnTo>
                    <a:pt x="19050000" y="12433300"/>
                  </a:lnTo>
                  <a:lnTo>
                    <a:pt x="0" y="12433300"/>
                  </a:lnTo>
                  <a:lnTo>
                    <a:pt x="0" y="0"/>
                  </a:lnTo>
                  <a:lnTo>
                    <a:pt x="19050000" y="0"/>
                  </a:lnTo>
                  <a:close/>
                </a:path>
              </a:pathLst>
            </a:custGeom>
            <a:blipFill>
              <a:blip r:embed="rId3"/>
              <a:stretch>
                <a:fillRect l="-301" r="-301"/>
              </a:stretch>
            </a:blipFill>
          </p:spPr>
          <p:txBody>
            <a:bodyPr/>
            <a:lstStyle/>
            <a:p>
              <a:endParaRPr lang="en-PT" sz="700"/>
            </a:p>
          </p:txBody>
        </p:sp>
      </p:grpSp>
      <p:grpSp>
        <p:nvGrpSpPr>
          <p:cNvPr id="54" name="Group 17">
            <a:extLst>
              <a:ext uri="{FF2B5EF4-FFF2-40B4-BE49-F238E27FC236}">
                <a16:creationId xmlns:a16="http://schemas.microsoft.com/office/drawing/2014/main" id="{1D409FA6-B9C2-474A-210D-FE9314F69376}"/>
              </a:ext>
            </a:extLst>
          </p:cNvPr>
          <p:cNvGrpSpPr>
            <a:grpSpLocks noChangeAspect="1"/>
          </p:cNvGrpSpPr>
          <p:nvPr/>
        </p:nvGrpSpPr>
        <p:grpSpPr>
          <a:xfrm>
            <a:off x="4513625" y="1943111"/>
            <a:ext cx="3863154" cy="2119254"/>
            <a:chOff x="0" y="0"/>
            <a:chExt cx="5908040" cy="3241040"/>
          </a:xfrm>
        </p:grpSpPr>
        <p:sp>
          <p:nvSpPr>
            <p:cNvPr id="55" name="Freeform 18">
              <a:extLst>
                <a:ext uri="{FF2B5EF4-FFF2-40B4-BE49-F238E27FC236}">
                  <a16:creationId xmlns:a16="http://schemas.microsoft.com/office/drawing/2014/main" id="{80BD3419-36E4-0781-7C39-F119AD31EBF4}"/>
                </a:ext>
              </a:extLst>
            </p:cNvPr>
            <p:cNvSpPr/>
            <p:nvPr/>
          </p:nvSpPr>
          <p:spPr>
            <a:xfrm>
              <a:off x="10160" y="12700"/>
              <a:ext cx="5895340" cy="186690"/>
            </a:xfrm>
            <a:custGeom>
              <a:avLst/>
              <a:gdLst/>
              <a:ahLst/>
              <a:cxnLst/>
              <a:rect l="l" t="t" r="r" b="b"/>
              <a:pathLst>
                <a:path w="5895340" h="186690">
                  <a:moveTo>
                    <a:pt x="0" y="186690"/>
                  </a:moveTo>
                  <a:lnTo>
                    <a:pt x="0" y="127000"/>
                  </a:lnTo>
                  <a:cubicBezTo>
                    <a:pt x="0" y="57150"/>
                    <a:pt x="57150" y="0"/>
                    <a:pt x="127000" y="0"/>
                  </a:cubicBezTo>
                  <a:lnTo>
                    <a:pt x="5768340" y="0"/>
                  </a:lnTo>
                  <a:cubicBezTo>
                    <a:pt x="5838190" y="0"/>
                    <a:pt x="5895340" y="57150"/>
                    <a:pt x="5895340" y="127000"/>
                  </a:cubicBezTo>
                  <a:lnTo>
                    <a:pt x="5895340" y="186690"/>
                  </a:lnTo>
                  <a:cubicBezTo>
                    <a:pt x="5895340" y="186690"/>
                    <a:pt x="0" y="186690"/>
                    <a:pt x="0" y="186690"/>
                  </a:cubicBezTo>
                  <a:close/>
                </a:path>
              </a:pathLst>
            </a:custGeom>
            <a:gradFill rotWithShape="1">
              <a:gsLst>
                <a:gs pos="0">
                  <a:srgbClr val="0094C2">
                    <a:alpha val="100000"/>
                  </a:srgbClr>
                </a:gs>
                <a:gs pos="100000">
                  <a:srgbClr val="043F85">
                    <a:alpha val="100000"/>
                  </a:srgbClr>
                </a:gs>
              </a:gsLst>
              <a:lin ang="2700000"/>
            </a:gradFill>
          </p:spPr>
          <p:txBody>
            <a:bodyPr/>
            <a:lstStyle/>
            <a:p>
              <a:endParaRPr lang="en-PT" sz="700"/>
            </a:p>
          </p:txBody>
        </p:sp>
        <p:sp>
          <p:nvSpPr>
            <p:cNvPr id="56" name="Freeform 19" descr="scrum-agile-model">
              <a:extLst>
                <a:ext uri="{FF2B5EF4-FFF2-40B4-BE49-F238E27FC236}">
                  <a16:creationId xmlns:a16="http://schemas.microsoft.com/office/drawing/2014/main" id="{7B36E069-0AF5-1F12-BDC4-6FB3EBD25208}"/>
                </a:ext>
              </a:extLst>
            </p:cNvPr>
            <p:cNvSpPr/>
            <p:nvPr/>
          </p:nvSpPr>
          <p:spPr>
            <a:xfrm>
              <a:off x="6350" y="193040"/>
              <a:ext cx="5895340" cy="3041650"/>
            </a:xfrm>
            <a:custGeom>
              <a:avLst/>
              <a:gdLst/>
              <a:ahLst/>
              <a:cxnLst/>
              <a:rect l="l" t="t" r="r" b="b"/>
              <a:pathLst>
                <a:path w="5895340" h="3041650">
                  <a:moveTo>
                    <a:pt x="5768340" y="3041650"/>
                  </a:moveTo>
                  <a:lnTo>
                    <a:pt x="127000" y="3041650"/>
                  </a:lnTo>
                  <a:cubicBezTo>
                    <a:pt x="57150" y="3041650"/>
                    <a:pt x="0" y="2984500"/>
                    <a:pt x="0" y="2914650"/>
                  </a:cubicBezTo>
                  <a:lnTo>
                    <a:pt x="0" y="0"/>
                  </a:lnTo>
                  <a:lnTo>
                    <a:pt x="5895340" y="0"/>
                  </a:lnTo>
                  <a:lnTo>
                    <a:pt x="5895340" y="2914650"/>
                  </a:lnTo>
                  <a:cubicBezTo>
                    <a:pt x="5895340" y="2985770"/>
                    <a:pt x="5838190" y="3041650"/>
                    <a:pt x="5768340" y="3041650"/>
                  </a:cubicBezTo>
                  <a:close/>
                </a:path>
              </a:pathLst>
            </a:custGeom>
            <a:blipFill>
              <a:blip r:embed="rId4"/>
              <a:stretch>
                <a:fillRect t="-4360" b="-4360"/>
              </a:stretch>
            </a:blipFill>
          </p:spPr>
          <p:txBody>
            <a:bodyPr/>
            <a:lstStyle/>
            <a:p>
              <a:endParaRPr lang="en-PT" sz="700"/>
            </a:p>
          </p:txBody>
        </p:sp>
        <p:sp>
          <p:nvSpPr>
            <p:cNvPr id="57" name="Freeform 20">
              <a:extLst>
                <a:ext uri="{FF2B5EF4-FFF2-40B4-BE49-F238E27FC236}">
                  <a16:creationId xmlns:a16="http://schemas.microsoft.com/office/drawing/2014/main" id="{38DF1A86-4EC5-0336-0AF8-E3CDC2302F7F}"/>
                </a:ext>
              </a:extLst>
            </p:cNvPr>
            <p:cNvSpPr/>
            <p:nvPr/>
          </p:nvSpPr>
          <p:spPr>
            <a:xfrm>
              <a:off x="0" y="0"/>
              <a:ext cx="5908040" cy="3241040"/>
            </a:xfrm>
            <a:custGeom>
              <a:avLst/>
              <a:gdLst/>
              <a:ahLst/>
              <a:cxnLst/>
              <a:rect l="l" t="t" r="r" b="b"/>
              <a:pathLst>
                <a:path w="5908040" h="3241040">
                  <a:moveTo>
                    <a:pt x="5774690" y="0"/>
                  </a:moveTo>
                  <a:lnTo>
                    <a:pt x="133350" y="0"/>
                  </a:lnTo>
                  <a:cubicBezTo>
                    <a:pt x="59690" y="0"/>
                    <a:pt x="0" y="59690"/>
                    <a:pt x="0" y="133350"/>
                  </a:cubicBezTo>
                  <a:lnTo>
                    <a:pt x="0" y="3107690"/>
                  </a:lnTo>
                  <a:cubicBezTo>
                    <a:pt x="0" y="3181350"/>
                    <a:pt x="59690" y="3241040"/>
                    <a:pt x="133350" y="3241040"/>
                  </a:cubicBezTo>
                  <a:lnTo>
                    <a:pt x="5774690" y="3241040"/>
                  </a:lnTo>
                  <a:cubicBezTo>
                    <a:pt x="5848350" y="3241040"/>
                    <a:pt x="5908040" y="3181350"/>
                    <a:pt x="5908040" y="3107690"/>
                  </a:cubicBezTo>
                  <a:lnTo>
                    <a:pt x="5908040" y="133350"/>
                  </a:lnTo>
                  <a:cubicBezTo>
                    <a:pt x="5908040" y="59690"/>
                    <a:pt x="5848350" y="0"/>
                    <a:pt x="5774690" y="0"/>
                  </a:cubicBezTo>
                  <a:close/>
                  <a:moveTo>
                    <a:pt x="5895340" y="3107690"/>
                  </a:moveTo>
                  <a:cubicBezTo>
                    <a:pt x="5895340" y="3175000"/>
                    <a:pt x="5842000" y="3228340"/>
                    <a:pt x="5774690" y="3228340"/>
                  </a:cubicBezTo>
                  <a:lnTo>
                    <a:pt x="133350" y="3228340"/>
                  </a:lnTo>
                  <a:cubicBezTo>
                    <a:pt x="67310" y="3228340"/>
                    <a:pt x="12700" y="3173730"/>
                    <a:pt x="12700" y="3107690"/>
                  </a:cubicBezTo>
                  <a:lnTo>
                    <a:pt x="12700" y="199390"/>
                  </a:lnTo>
                  <a:lnTo>
                    <a:pt x="5895340" y="199390"/>
                  </a:lnTo>
                  <a:lnTo>
                    <a:pt x="5895340" y="3107690"/>
                  </a:lnTo>
                  <a:close/>
                  <a:moveTo>
                    <a:pt x="5895340" y="186690"/>
                  </a:moveTo>
                  <a:lnTo>
                    <a:pt x="12700" y="186690"/>
                  </a:lnTo>
                  <a:lnTo>
                    <a:pt x="12700" y="133350"/>
                  </a:lnTo>
                  <a:cubicBezTo>
                    <a:pt x="12700" y="67310"/>
                    <a:pt x="67310" y="12700"/>
                    <a:pt x="133350" y="12700"/>
                  </a:cubicBezTo>
                  <a:lnTo>
                    <a:pt x="5774690" y="12700"/>
                  </a:lnTo>
                  <a:cubicBezTo>
                    <a:pt x="5840730" y="12700"/>
                    <a:pt x="5895340" y="67310"/>
                    <a:pt x="5895340" y="133350"/>
                  </a:cubicBezTo>
                  <a:lnTo>
                    <a:pt x="5895340" y="186690"/>
                  </a:lnTo>
                  <a:close/>
                </a:path>
              </a:pathLst>
            </a:custGeom>
            <a:gradFill rotWithShape="1">
              <a:gsLst>
                <a:gs pos="0">
                  <a:srgbClr val="0094C2">
                    <a:alpha val="100000"/>
                  </a:srgbClr>
                </a:gs>
                <a:gs pos="100000">
                  <a:srgbClr val="043F85">
                    <a:alpha val="100000"/>
                  </a:srgbClr>
                </a:gs>
              </a:gsLst>
              <a:lin ang="2700000"/>
            </a:gradFill>
          </p:spPr>
          <p:txBody>
            <a:bodyPr/>
            <a:lstStyle/>
            <a:p>
              <a:endParaRPr lang="en-PT" sz="700"/>
            </a:p>
          </p:txBody>
        </p:sp>
        <p:sp>
          <p:nvSpPr>
            <p:cNvPr id="58" name="Freeform 21">
              <a:extLst>
                <a:ext uri="{FF2B5EF4-FFF2-40B4-BE49-F238E27FC236}">
                  <a16:creationId xmlns:a16="http://schemas.microsoft.com/office/drawing/2014/main" id="{1074BE27-2B02-E81C-0204-A6F871BAC0B0}"/>
                </a:ext>
              </a:extLst>
            </p:cNvPr>
            <p:cNvSpPr/>
            <p:nvPr/>
          </p:nvSpPr>
          <p:spPr>
            <a:xfrm>
              <a:off x="149860" y="73660"/>
              <a:ext cx="299720" cy="63500"/>
            </a:xfrm>
            <a:custGeom>
              <a:avLst/>
              <a:gdLst/>
              <a:ahLst/>
              <a:cxnLst/>
              <a:rect l="l" t="t" r="r" b="b"/>
              <a:pathLst>
                <a:path w="299720" h="63500">
                  <a:moveTo>
                    <a:pt x="118110" y="0"/>
                  </a:moveTo>
                  <a:lnTo>
                    <a:pt x="181610" y="0"/>
                  </a:lnTo>
                  <a:lnTo>
                    <a:pt x="181610" y="63500"/>
                  </a:lnTo>
                  <a:lnTo>
                    <a:pt x="118110" y="63500"/>
                  </a:lnTo>
                  <a:lnTo>
                    <a:pt x="118110" y="0"/>
                  </a:lnTo>
                  <a:close/>
                  <a:moveTo>
                    <a:pt x="31750" y="0"/>
                  </a:moveTo>
                  <a:cubicBezTo>
                    <a:pt x="49530" y="0"/>
                    <a:pt x="63500" y="13970"/>
                    <a:pt x="63500" y="31750"/>
                  </a:cubicBezTo>
                  <a:cubicBezTo>
                    <a:pt x="63500" y="49530"/>
                    <a:pt x="49530" y="63500"/>
                    <a:pt x="31750" y="63500"/>
                  </a:cubicBezTo>
                  <a:cubicBezTo>
                    <a:pt x="13970" y="63500"/>
                    <a:pt x="0" y="49530"/>
                    <a:pt x="0" y="31750"/>
                  </a:cubicBezTo>
                  <a:cubicBezTo>
                    <a:pt x="0" y="13970"/>
                    <a:pt x="13970" y="0"/>
                    <a:pt x="31750" y="0"/>
                  </a:cubicBezTo>
                  <a:close/>
                  <a:moveTo>
                    <a:pt x="267970" y="0"/>
                  </a:moveTo>
                  <a:lnTo>
                    <a:pt x="236220" y="63500"/>
                  </a:lnTo>
                  <a:lnTo>
                    <a:pt x="299720" y="63500"/>
                  </a:lnTo>
                  <a:lnTo>
                    <a:pt x="267970" y="0"/>
                  </a:lnTo>
                  <a:close/>
                </a:path>
              </a:pathLst>
            </a:custGeom>
            <a:solidFill>
              <a:srgbClr val="008FBC"/>
            </a:solidFill>
          </p:spPr>
          <p:txBody>
            <a:bodyPr/>
            <a:lstStyle/>
            <a:p>
              <a:endParaRPr lang="en-PT" sz="700"/>
            </a:p>
          </p:txBody>
        </p:sp>
        <p:sp>
          <p:nvSpPr>
            <p:cNvPr id="59" name="Freeform 22">
              <a:extLst>
                <a:ext uri="{FF2B5EF4-FFF2-40B4-BE49-F238E27FC236}">
                  <a16:creationId xmlns:a16="http://schemas.microsoft.com/office/drawing/2014/main" id="{538A7D36-4A81-B082-B3E7-2FEA5A3F5DDA}"/>
                </a:ext>
              </a:extLst>
            </p:cNvPr>
            <p:cNvSpPr/>
            <p:nvPr/>
          </p:nvSpPr>
          <p:spPr>
            <a:xfrm>
              <a:off x="591820" y="88900"/>
              <a:ext cx="5175250" cy="33020"/>
            </a:xfrm>
            <a:custGeom>
              <a:avLst/>
              <a:gdLst/>
              <a:ahLst/>
              <a:cxnLst/>
              <a:rect l="l" t="t" r="r" b="b"/>
              <a:pathLst>
                <a:path w="5175250" h="33020">
                  <a:moveTo>
                    <a:pt x="5158740" y="33020"/>
                  </a:moveTo>
                  <a:lnTo>
                    <a:pt x="16510" y="33020"/>
                  </a:lnTo>
                  <a:cubicBezTo>
                    <a:pt x="7620" y="33020"/>
                    <a:pt x="0" y="25400"/>
                    <a:pt x="0" y="16510"/>
                  </a:cubicBezTo>
                  <a:lnTo>
                    <a:pt x="0" y="16510"/>
                  </a:lnTo>
                  <a:cubicBezTo>
                    <a:pt x="0" y="7620"/>
                    <a:pt x="7620" y="0"/>
                    <a:pt x="16510" y="0"/>
                  </a:cubicBezTo>
                  <a:lnTo>
                    <a:pt x="5158740" y="0"/>
                  </a:lnTo>
                  <a:cubicBezTo>
                    <a:pt x="5167630" y="0"/>
                    <a:pt x="5175250" y="7620"/>
                    <a:pt x="5175250" y="16510"/>
                  </a:cubicBezTo>
                  <a:lnTo>
                    <a:pt x="5175250" y="16510"/>
                  </a:lnTo>
                  <a:cubicBezTo>
                    <a:pt x="5173980" y="25400"/>
                    <a:pt x="5167630" y="33020"/>
                    <a:pt x="5158740" y="33020"/>
                  </a:cubicBezTo>
                  <a:close/>
                </a:path>
              </a:pathLst>
            </a:custGeom>
            <a:solidFill>
              <a:srgbClr val="FFFFFF"/>
            </a:solidFill>
          </p:spPr>
          <p:txBody>
            <a:bodyPr/>
            <a:lstStyle/>
            <a:p>
              <a:endParaRPr lang="en-PT" sz="700"/>
            </a:p>
          </p:txBody>
        </p:sp>
      </p:grpSp>
      <p:sp>
        <p:nvSpPr>
          <p:cNvPr id="6" name="TextBox 11">
            <a:extLst>
              <a:ext uri="{FF2B5EF4-FFF2-40B4-BE49-F238E27FC236}">
                <a16:creationId xmlns:a16="http://schemas.microsoft.com/office/drawing/2014/main" id="{792E3D45-D330-2006-72B4-B0176B8BFDBD}"/>
              </a:ext>
            </a:extLst>
          </p:cNvPr>
          <p:cNvSpPr txBox="1"/>
          <p:nvPr/>
        </p:nvSpPr>
        <p:spPr>
          <a:xfrm>
            <a:off x="571730" y="526992"/>
            <a:ext cx="6374271" cy="589905"/>
          </a:xfrm>
          <a:prstGeom prst="rect">
            <a:avLst/>
          </a:prstGeom>
        </p:spPr>
        <p:txBody>
          <a:bodyPr lIns="0" tIns="0" rIns="0" bIns="0" rtlCol="0" anchor="t">
            <a:spAutoFit/>
          </a:bodyPr>
          <a:lstStyle/>
          <a:p>
            <a:pPr>
              <a:lnSpc>
                <a:spcPts val="2268"/>
              </a:lnSpc>
            </a:pPr>
            <a:r>
              <a:rPr lang="pt-PT" sz="2100" dirty="0">
                <a:solidFill>
                  <a:srgbClr val="033F85"/>
                </a:solidFill>
                <a:latin typeface="Open Sans Bold"/>
                <a:ea typeface="Open Sans Bold"/>
                <a:cs typeface="Open Sans Bold"/>
                <a:sym typeface="Open Sans Bold"/>
              </a:rPr>
              <a:t>JIRA: Project </a:t>
            </a:r>
          </a:p>
          <a:p>
            <a:pPr>
              <a:lnSpc>
                <a:spcPts val="2268"/>
              </a:lnSpc>
            </a:pPr>
            <a:r>
              <a:rPr lang="pt-PT" sz="2100" dirty="0">
                <a:solidFill>
                  <a:srgbClr val="033F85"/>
                </a:solidFill>
                <a:latin typeface="Open Sans Bold"/>
                <a:ea typeface="Open Sans Bold"/>
                <a:cs typeface="Open Sans Bold"/>
                <a:sym typeface="Open Sans Bold"/>
              </a:rPr>
              <a:t>Management</a:t>
            </a:r>
          </a:p>
        </p:txBody>
      </p:sp>
    </p:spTree>
    <p:extLst>
      <p:ext uri="{BB962C8B-B14F-4D97-AF65-F5344CB8AC3E}">
        <p14:creationId xmlns:p14="http://schemas.microsoft.com/office/powerpoint/2010/main" val="2037732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a:off x="-3162" y="1851928"/>
            <a:ext cx="3301278" cy="2079917"/>
          </a:xfrm>
          <a:custGeom>
            <a:avLst/>
            <a:gdLst/>
            <a:ahLst/>
            <a:cxnLst/>
            <a:rect l="l" t="t" r="r" b="b"/>
            <a:pathLst>
              <a:path w="6602556" h="4159833">
                <a:moveTo>
                  <a:pt x="0" y="0"/>
                </a:moveTo>
                <a:lnTo>
                  <a:pt x="6602556" y="0"/>
                </a:lnTo>
                <a:lnTo>
                  <a:pt x="6602556" y="4159832"/>
                </a:lnTo>
                <a:lnTo>
                  <a:pt x="0" y="4159832"/>
                </a:lnTo>
                <a:lnTo>
                  <a:pt x="0" y="0"/>
                </a:lnTo>
                <a:close/>
              </a:path>
            </a:pathLst>
          </a:custGeom>
          <a:blipFill>
            <a:blip r:embed="rId2"/>
            <a:stretch>
              <a:fillRect b="-3024"/>
            </a:stretch>
          </a:blipFill>
        </p:spPr>
        <p:txBody>
          <a:bodyPr/>
          <a:lstStyle/>
          <a:p>
            <a:endParaRPr lang="en-PT" sz="700">
              <a:solidFill>
                <a:schemeClr val="tx1"/>
              </a:solidFill>
            </a:endParaRPr>
          </a:p>
        </p:txBody>
      </p:sp>
      <p:sp>
        <p:nvSpPr>
          <p:cNvPr id="9" name="TextBox 9"/>
          <p:cNvSpPr txBox="1"/>
          <p:nvPr/>
        </p:nvSpPr>
        <p:spPr>
          <a:xfrm>
            <a:off x="535247" y="673260"/>
            <a:ext cx="3748398" cy="321178"/>
          </a:xfrm>
          <a:prstGeom prst="rect">
            <a:avLst/>
          </a:prstGeom>
        </p:spPr>
        <p:txBody>
          <a:bodyPr lIns="0" tIns="0" rIns="0" bIns="0" rtlCol="0" anchor="t">
            <a:spAutoFit/>
          </a:bodyPr>
          <a:lstStyle/>
          <a:p>
            <a:pPr>
              <a:lnSpc>
                <a:spcPts val="2646"/>
              </a:lnSpc>
              <a:spcBef>
                <a:spcPct val="0"/>
              </a:spcBef>
            </a:pPr>
            <a:r>
              <a:rPr lang="en-US" sz="2100" dirty="0">
                <a:solidFill>
                  <a:schemeClr val="tx1"/>
                </a:solidFill>
                <a:latin typeface="Open Sans Bold"/>
                <a:ea typeface="Open Sans Bold"/>
                <a:cs typeface="Open Sans Bold"/>
                <a:sym typeface="Open Sans Bold"/>
              </a:rPr>
              <a:t>Tech Project Management</a:t>
            </a:r>
            <a:endParaRPr lang="en-US" sz="1250" dirty="0">
              <a:solidFill>
                <a:schemeClr val="tx1"/>
              </a:solidFill>
              <a:latin typeface="Open Sans Italics"/>
              <a:ea typeface="Open Sans Italics"/>
              <a:cs typeface="Open Sans Italics"/>
              <a:sym typeface="Open Sans Italics"/>
            </a:endParaRPr>
          </a:p>
        </p:txBody>
      </p:sp>
      <p:sp>
        <p:nvSpPr>
          <p:cNvPr id="11" name="Freeform 11"/>
          <p:cNvSpPr/>
          <p:nvPr/>
        </p:nvSpPr>
        <p:spPr>
          <a:xfrm>
            <a:off x="5863743" y="1851927"/>
            <a:ext cx="3301278" cy="2079917"/>
          </a:xfrm>
          <a:custGeom>
            <a:avLst/>
            <a:gdLst/>
            <a:ahLst/>
            <a:cxnLst/>
            <a:rect l="l" t="t" r="r" b="b"/>
            <a:pathLst>
              <a:path w="6602556" h="4159833">
                <a:moveTo>
                  <a:pt x="0" y="0"/>
                </a:moveTo>
                <a:lnTo>
                  <a:pt x="6602556" y="0"/>
                </a:lnTo>
                <a:lnTo>
                  <a:pt x="6602556" y="4159832"/>
                </a:lnTo>
                <a:lnTo>
                  <a:pt x="0" y="4159832"/>
                </a:lnTo>
                <a:lnTo>
                  <a:pt x="0" y="0"/>
                </a:lnTo>
                <a:close/>
              </a:path>
            </a:pathLst>
          </a:custGeom>
          <a:blipFill>
            <a:blip r:embed="rId2"/>
            <a:stretch>
              <a:fillRect b="-3024"/>
            </a:stretch>
          </a:blipFill>
        </p:spPr>
        <p:txBody>
          <a:bodyPr/>
          <a:lstStyle/>
          <a:p>
            <a:endParaRPr lang="en-PT" sz="700">
              <a:solidFill>
                <a:schemeClr val="tx1"/>
              </a:solidFill>
            </a:endParaRPr>
          </a:p>
        </p:txBody>
      </p:sp>
      <p:sp>
        <p:nvSpPr>
          <p:cNvPr id="12" name="Freeform 12"/>
          <p:cNvSpPr/>
          <p:nvPr/>
        </p:nvSpPr>
        <p:spPr>
          <a:xfrm>
            <a:off x="2921361" y="1851927"/>
            <a:ext cx="3301278" cy="2079917"/>
          </a:xfrm>
          <a:custGeom>
            <a:avLst/>
            <a:gdLst/>
            <a:ahLst/>
            <a:cxnLst/>
            <a:rect l="l" t="t" r="r" b="b"/>
            <a:pathLst>
              <a:path w="6602556" h="4159833">
                <a:moveTo>
                  <a:pt x="0" y="0"/>
                </a:moveTo>
                <a:lnTo>
                  <a:pt x="6602556" y="0"/>
                </a:lnTo>
                <a:lnTo>
                  <a:pt x="6602556" y="4159832"/>
                </a:lnTo>
                <a:lnTo>
                  <a:pt x="0" y="4159832"/>
                </a:lnTo>
                <a:lnTo>
                  <a:pt x="0" y="0"/>
                </a:lnTo>
                <a:close/>
              </a:path>
            </a:pathLst>
          </a:custGeom>
          <a:blipFill>
            <a:blip r:embed="rId2"/>
            <a:stretch>
              <a:fillRect b="-3024"/>
            </a:stretch>
          </a:blipFill>
        </p:spPr>
        <p:txBody>
          <a:bodyPr/>
          <a:lstStyle/>
          <a:p>
            <a:endParaRPr lang="en-PT" sz="700">
              <a:solidFill>
                <a:schemeClr val="tx1"/>
              </a:solidFill>
            </a:endParaRPr>
          </a:p>
        </p:txBody>
      </p:sp>
      <p:sp>
        <p:nvSpPr>
          <p:cNvPr id="16" name="Freeform 16"/>
          <p:cNvSpPr/>
          <p:nvPr/>
        </p:nvSpPr>
        <p:spPr>
          <a:xfrm>
            <a:off x="1629618" y="2203989"/>
            <a:ext cx="1021377" cy="291822"/>
          </a:xfrm>
          <a:custGeom>
            <a:avLst/>
            <a:gdLst/>
            <a:ahLst/>
            <a:cxnLst/>
            <a:rect l="l" t="t" r="r" b="b"/>
            <a:pathLst>
              <a:path w="2042754" h="583644">
                <a:moveTo>
                  <a:pt x="0" y="0"/>
                </a:moveTo>
                <a:lnTo>
                  <a:pt x="2042754" y="0"/>
                </a:lnTo>
                <a:lnTo>
                  <a:pt x="2042754" y="583644"/>
                </a:lnTo>
                <a:lnTo>
                  <a:pt x="0" y="583644"/>
                </a:lnTo>
                <a:lnTo>
                  <a:pt x="0" y="0"/>
                </a:lnTo>
                <a:close/>
              </a:path>
            </a:pathLst>
          </a:custGeom>
          <a:blipFill>
            <a:blip r:embed="rId3"/>
            <a:stretch>
              <a:fillRect/>
            </a:stretch>
          </a:blipFill>
        </p:spPr>
        <p:txBody>
          <a:bodyPr/>
          <a:lstStyle/>
          <a:p>
            <a:endParaRPr lang="en-PT" sz="700">
              <a:solidFill>
                <a:schemeClr val="tx1"/>
              </a:solidFill>
            </a:endParaRPr>
          </a:p>
        </p:txBody>
      </p:sp>
      <p:sp>
        <p:nvSpPr>
          <p:cNvPr id="17" name="Freeform 17"/>
          <p:cNvSpPr/>
          <p:nvPr/>
        </p:nvSpPr>
        <p:spPr>
          <a:xfrm>
            <a:off x="643961" y="2164541"/>
            <a:ext cx="785065" cy="331270"/>
          </a:xfrm>
          <a:custGeom>
            <a:avLst/>
            <a:gdLst/>
            <a:ahLst/>
            <a:cxnLst/>
            <a:rect l="l" t="t" r="r" b="b"/>
            <a:pathLst>
              <a:path w="1570130" h="662540">
                <a:moveTo>
                  <a:pt x="0" y="0"/>
                </a:moveTo>
                <a:lnTo>
                  <a:pt x="1570130" y="0"/>
                </a:lnTo>
                <a:lnTo>
                  <a:pt x="1570130" y="662540"/>
                </a:lnTo>
                <a:lnTo>
                  <a:pt x="0" y="662540"/>
                </a:lnTo>
                <a:lnTo>
                  <a:pt x="0" y="0"/>
                </a:lnTo>
                <a:close/>
              </a:path>
            </a:pathLst>
          </a:custGeom>
          <a:blipFill>
            <a:blip r:embed="rId4"/>
            <a:stretch>
              <a:fillRect/>
            </a:stretch>
          </a:blipFill>
        </p:spPr>
        <p:txBody>
          <a:bodyPr/>
          <a:lstStyle/>
          <a:p>
            <a:endParaRPr lang="en-PT" sz="700">
              <a:solidFill>
                <a:schemeClr val="tx1"/>
              </a:solidFill>
            </a:endParaRPr>
          </a:p>
        </p:txBody>
      </p:sp>
      <p:sp>
        <p:nvSpPr>
          <p:cNvPr id="18" name="Freeform 18" descr="Press Kit - monday.com"/>
          <p:cNvSpPr/>
          <p:nvPr/>
        </p:nvSpPr>
        <p:spPr>
          <a:xfrm>
            <a:off x="749660" y="2686271"/>
            <a:ext cx="1659786" cy="237594"/>
          </a:xfrm>
          <a:custGeom>
            <a:avLst/>
            <a:gdLst/>
            <a:ahLst/>
            <a:cxnLst/>
            <a:rect l="l" t="t" r="r" b="b"/>
            <a:pathLst>
              <a:path w="3319572" h="475188">
                <a:moveTo>
                  <a:pt x="0" y="0"/>
                </a:moveTo>
                <a:lnTo>
                  <a:pt x="3319571" y="0"/>
                </a:lnTo>
                <a:lnTo>
                  <a:pt x="3319571" y="475188"/>
                </a:lnTo>
                <a:lnTo>
                  <a:pt x="0" y="475188"/>
                </a:lnTo>
                <a:lnTo>
                  <a:pt x="0" y="0"/>
                </a:lnTo>
                <a:close/>
              </a:path>
            </a:pathLst>
          </a:custGeom>
          <a:blipFill>
            <a:blip r:embed="rId5"/>
            <a:stretch>
              <a:fillRect l="-6260" t="-62134" r="-6319" b="-63643"/>
            </a:stretch>
          </a:blipFill>
        </p:spPr>
        <p:txBody>
          <a:bodyPr/>
          <a:lstStyle/>
          <a:p>
            <a:endParaRPr lang="en-PT" sz="700">
              <a:solidFill>
                <a:schemeClr val="tx1"/>
              </a:solidFill>
            </a:endParaRPr>
          </a:p>
        </p:txBody>
      </p:sp>
      <p:sp>
        <p:nvSpPr>
          <p:cNvPr id="19" name="Freeform 19" descr="Entenda o que é o software MS PROJECT? | 360 Explica"/>
          <p:cNvSpPr/>
          <p:nvPr/>
        </p:nvSpPr>
        <p:spPr>
          <a:xfrm>
            <a:off x="1018803" y="3107459"/>
            <a:ext cx="1038820" cy="402867"/>
          </a:xfrm>
          <a:custGeom>
            <a:avLst/>
            <a:gdLst/>
            <a:ahLst/>
            <a:cxnLst/>
            <a:rect l="l" t="t" r="r" b="b"/>
            <a:pathLst>
              <a:path w="2077639" h="805733">
                <a:moveTo>
                  <a:pt x="0" y="0"/>
                </a:moveTo>
                <a:lnTo>
                  <a:pt x="2077639" y="0"/>
                </a:lnTo>
                <a:lnTo>
                  <a:pt x="2077639" y="805733"/>
                </a:lnTo>
                <a:lnTo>
                  <a:pt x="0" y="805733"/>
                </a:lnTo>
                <a:lnTo>
                  <a:pt x="0" y="0"/>
                </a:lnTo>
                <a:close/>
              </a:path>
            </a:pathLst>
          </a:custGeom>
          <a:blipFill>
            <a:blip r:embed="rId6"/>
            <a:stretch>
              <a:fillRect/>
            </a:stretch>
          </a:blipFill>
        </p:spPr>
        <p:txBody>
          <a:bodyPr/>
          <a:lstStyle/>
          <a:p>
            <a:endParaRPr lang="en-PT" sz="700">
              <a:solidFill>
                <a:schemeClr val="tx1"/>
              </a:solidFill>
            </a:endParaRPr>
          </a:p>
        </p:txBody>
      </p:sp>
      <p:sp>
        <p:nvSpPr>
          <p:cNvPr id="20" name="Freeform 20"/>
          <p:cNvSpPr/>
          <p:nvPr/>
        </p:nvSpPr>
        <p:spPr>
          <a:xfrm>
            <a:off x="7017994" y="2330175"/>
            <a:ext cx="938709" cy="392256"/>
          </a:xfrm>
          <a:custGeom>
            <a:avLst/>
            <a:gdLst/>
            <a:ahLst/>
            <a:cxnLst/>
            <a:rect l="l" t="t" r="r" b="b"/>
            <a:pathLst>
              <a:path w="1877418" h="784512">
                <a:moveTo>
                  <a:pt x="0" y="0"/>
                </a:moveTo>
                <a:lnTo>
                  <a:pt x="1877418" y="0"/>
                </a:lnTo>
                <a:lnTo>
                  <a:pt x="1877418" y="784512"/>
                </a:lnTo>
                <a:lnTo>
                  <a:pt x="0" y="784512"/>
                </a:lnTo>
                <a:lnTo>
                  <a:pt x="0" y="0"/>
                </a:lnTo>
                <a:close/>
              </a:path>
            </a:pathLst>
          </a:custGeom>
          <a:blipFill>
            <a:blip r:embed="rId7"/>
            <a:stretch>
              <a:fillRect/>
            </a:stretch>
          </a:blipFill>
        </p:spPr>
        <p:txBody>
          <a:bodyPr/>
          <a:lstStyle/>
          <a:p>
            <a:endParaRPr lang="en-PT" sz="700">
              <a:solidFill>
                <a:schemeClr val="tx1"/>
              </a:solidFill>
            </a:endParaRPr>
          </a:p>
        </p:txBody>
      </p:sp>
      <p:sp>
        <p:nvSpPr>
          <p:cNvPr id="21" name="Freeform 21"/>
          <p:cNvSpPr/>
          <p:nvPr/>
        </p:nvSpPr>
        <p:spPr>
          <a:xfrm>
            <a:off x="6698666" y="2923547"/>
            <a:ext cx="1577364" cy="505872"/>
          </a:xfrm>
          <a:custGeom>
            <a:avLst/>
            <a:gdLst/>
            <a:ahLst/>
            <a:cxnLst/>
            <a:rect l="l" t="t" r="r" b="b"/>
            <a:pathLst>
              <a:path w="3154728" h="1011744">
                <a:moveTo>
                  <a:pt x="0" y="0"/>
                </a:moveTo>
                <a:lnTo>
                  <a:pt x="3154729" y="0"/>
                </a:lnTo>
                <a:lnTo>
                  <a:pt x="3154729" y="1011744"/>
                </a:lnTo>
                <a:lnTo>
                  <a:pt x="0" y="1011744"/>
                </a:lnTo>
                <a:lnTo>
                  <a:pt x="0" y="0"/>
                </a:lnTo>
                <a:close/>
              </a:path>
            </a:pathLst>
          </a:custGeom>
          <a:blipFill>
            <a:blip r:embed="rId8"/>
            <a:stretch>
              <a:fillRect/>
            </a:stretch>
          </a:blipFill>
        </p:spPr>
        <p:txBody>
          <a:bodyPr/>
          <a:lstStyle/>
          <a:p>
            <a:endParaRPr lang="en-PT" sz="700">
              <a:solidFill>
                <a:schemeClr val="tx1"/>
              </a:solidFill>
            </a:endParaRPr>
          </a:p>
        </p:txBody>
      </p:sp>
      <p:sp>
        <p:nvSpPr>
          <p:cNvPr id="22" name="Freeform 22" descr="Confluence Logo, symbol, meaning, history, PNG, brand"/>
          <p:cNvSpPr/>
          <p:nvPr/>
        </p:nvSpPr>
        <p:spPr>
          <a:xfrm>
            <a:off x="4051862" y="2245657"/>
            <a:ext cx="1021377" cy="571971"/>
          </a:xfrm>
          <a:custGeom>
            <a:avLst/>
            <a:gdLst/>
            <a:ahLst/>
            <a:cxnLst/>
            <a:rect l="l" t="t" r="r" b="b"/>
            <a:pathLst>
              <a:path w="2042754" h="1143942">
                <a:moveTo>
                  <a:pt x="0" y="0"/>
                </a:moveTo>
                <a:lnTo>
                  <a:pt x="2042755" y="0"/>
                </a:lnTo>
                <a:lnTo>
                  <a:pt x="2042755" y="1143943"/>
                </a:lnTo>
                <a:lnTo>
                  <a:pt x="0" y="1143943"/>
                </a:lnTo>
                <a:lnTo>
                  <a:pt x="0" y="0"/>
                </a:lnTo>
                <a:close/>
              </a:path>
            </a:pathLst>
          </a:custGeom>
          <a:blipFill>
            <a:blip r:embed="rId9"/>
            <a:stretch>
              <a:fillRect/>
            </a:stretch>
          </a:blipFill>
        </p:spPr>
        <p:txBody>
          <a:bodyPr/>
          <a:lstStyle/>
          <a:p>
            <a:endParaRPr lang="en-PT" sz="700">
              <a:solidFill>
                <a:schemeClr val="tx1"/>
              </a:solidFill>
            </a:endParaRPr>
          </a:p>
        </p:txBody>
      </p:sp>
      <p:sp>
        <p:nvSpPr>
          <p:cNvPr id="23" name="Freeform 23" descr="notion-logo - Get started with a .site domain"/>
          <p:cNvSpPr/>
          <p:nvPr/>
        </p:nvSpPr>
        <p:spPr>
          <a:xfrm>
            <a:off x="4114180" y="3015021"/>
            <a:ext cx="977958" cy="349457"/>
          </a:xfrm>
          <a:custGeom>
            <a:avLst/>
            <a:gdLst/>
            <a:ahLst/>
            <a:cxnLst/>
            <a:rect l="l" t="t" r="r" b="b"/>
            <a:pathLst>
              <a:path w="1955915" h="698914">
                <a:moveTo>
                  <a:pt x="0" y="0"/>
                </a:moveTo>
                <a:lnTo>
                  <a:pt x="1955915" y="0"/>
                </a:lnTo>
                <a:lnTo>
                  <a:pt x="1955915" y="698914"/>
                </a:lnTo>
                <a:lnTo>
                  <a:pt x="0" y="698914"/>
                </a:lnTo>
                <a:lnTo>
                  <a:pt x="0" y="0"/>
                </a:lnTo>
                <a:close/>
              </a:path>
            </a:pathLst>
          </a:custGeom>
          <a:blipFill>
            <a:blip r:embed="rId10"/>
            <a:stretch>
              <a:fillRect/>
            </a:stretch>
          </a:blipFill>
        </p:spPr>
        <p:txBody>
          <a:bodyPr/>
          <a:lstStyle/>
          <a:p>
            <a:endParaRPr lang="en-PT" sz="700">
              <a:solidFill>
                <a:schemeClr val="tx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73D097CB-E7AE-59D7-D800-D2B5DF917405}"/>
            </a:ext>
          </a:extLst>
        </p:cNvPr>
        <p:cNvGrpSpPr/>
        <p:nvPr/>
      </p:nvGrpSpPr>
      <p:grpSpPr>
        <a:xfrm>
          <a:off x="0" y="0"/>
          <a:ext cx="0" cy="0"/>
          <a:chOff x="0" y="0"/>
          <a:chExt cx="0" cy="0"/>
        </a:xfrm>
      </p:grpSpPr>
      <p:pic>
        <p:nvPicPr>
          <p:cNvPr id="415" name="Google Shape;415;p5">
            <a:extLst>
              <a:ext uri="{FF2B5EF4-FFF2-40B4-BE49-F238E27FC236}">
                <a16:creationId xmlns:a16="http://schemas.microsoft.com/office/drawing/2014/main" id="{02795C8A-3DA7-9D0C-FD73-BADF6EF5966E}"/>
              </a:ext>
            </a:extLst>
          </p:cNvPr>
          <p:cNvPicPr preferRelativeResize="0"/>
          <p:nvPr/>
        </p:nvPicPr>
        <p:blipFill rotWithShape="1">
          <a:blip r:embed="rId3">
            <a:alphaModFix amt="20000"/>
          </a:blip>
          <a:srcRect l="20167" t="-4793" r="9563" b="10435"/>
          <a:stretch/>
        </p:blipFill>
        <p:spPr>
          <a:xfrm rot="-5400000">
            <a:off x="5851477" y="2470656"/>
            <a:ext cx="2289863" cy="2895801"/>
          </a:xfrm>
          <a:prstGeom prst="rect">
            <a:avLst/>
          </a:prstGeom>
          <a:noFill/>
          <a:ln>
            <a:noFill/>
          </a:ln>
        </p:spPr>
      </p:pic>
      <p:sp>
        <p:nvSpPr>
          <p:cNvPr id="2" name="object 2">
            <a:extLst>
              <a:ext uri="{FF2B5EF4-FFF2-40B4-BE49-F238E27FC236}">
                <a16:creationId xmlns:a16="http://schemas.microsoft.com/office/drawing/2014/main" id="{05CC6D60-E2CB-EA57-1124-49EC3B940290}"/>
              </a:ext>
            </a:extLst>
          </p:cNvPr>
          <p:cNvSpPr txBox="1">
            <a:spLocks/>
          </p:cNvSpPr>
          <p:nvPr/>
        </p:nvSpPr>
        <p:spPr>
          <a:xfrm>
            <a:off x="342000" y="2375183"/>
            <a:ext cx="8460000" cy="398442"/>
          </a:xfrm>
          <a:prstGeom prst="rect">
            <a:avLst/>
          </a:prstGeom>
          <a:noFill/>
          <a:ln>
            <a:noFill/>
          </a:ln>
        </p:spPr>
        <p:txBody>
          <a:bodyPr spcFirstLastPara="1" vert="horz" wrap="square" lIns="0" tIns="6350" rIns="0" bIns="0" rtlCol="0" anchor="t" anchorCtr="0">
            <a:spAutoFit/>
          </a:bodyPr>
          <a:lstStyle>
            <a:defPPr marR="0" lvl="0" algn="l" rtl="0">
              <a:lnSpc>
                <a:spcPct val="100000"/>
              </a:lnSpc>
              <a:spcBef>
                <a:spcPts val="0"/>
              </a:spcBef>
              <a:spcAft>
                <a:spcPts val="0"/>
              </a:spcAft>
            </a:defPPr>
            <a:lvl1pPr marR="0" lvl="0"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marR="0" lvl="1"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pPr marL="239078" algn="ctr">
              <a:spcBef>
                <a:spcPts val="50"/>
              </a:spcBef>
            </a:pPr>
            <a:r>
              <a:rPr lang="pt-PT" dirty="0"/>
              <a:t>THANK YOU</a:t>
            </a:r>
            <a:endParaRPr lang="pt-PT" spc="-5" dirty="0"/>
          </a:p>
        </p:txBody>
      </p:sp>
    </p:spTree>
    <p:extLst>
      <p:ext uri="{BB962C8B-B14F-4D97-AF65-F5344CB8AC3E}">
        <p14:creationId xmlns:p14="http://schemas.microsoft.com/office/powerpoint/2010/main" val="3893933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8713E-F215-2693-5CCE-7F5146595564}"/>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E10811FE-4669-FF1E-DD09-4A387F345ACA}"/>
              </a:ext>
            </a:extLst>
          </p:cNvPr>
          <p:cNvSpPr>
            <a:spLocks noGrp="1"/>
          </p:cNvSpPr>
          <p:nvPr>
            <p:ph type="body" sz="quarter" idx="16"/>
          </p:nvPr>
        </p:nvSpPr>
        <p:spPr/>
        <p:txBody>
          <a:bodyPr>
            <a:normAutofit/>
          </a:bodyPr>
          <a:lstStyle/>
          <a:p>
            <a:r>
              <a:rPr lang="en-GB" sz="1400">
                <a:solidFill>
                  <a:srgbClr val="0E0E0E"/>
                </a:solidFill>
                <a:effectLst/>
                <a:latin typeface=".SF NS"/>
              </a:rPr>
              <a:t>Plan everything from the start, anticipating steps and transitions</a:t>
            </a:r>
          </a:p>
        </p:txBody>
      </p:sp>
      <p:sp>
        <p:nvSpPr>
          <p:cNvPr id="11" name="Text Placeholder 10">
            <a:extLst>
              <a:ext uri="{FF2B5EF4-FFF2-40B4-BE49-F238E27FC236}">
                <a16:creationId xmlns:a16="http://schemas.microsoft.com/office/drawing/2014/main" id="{C1034835-78A4-23A4-8882-22FFF92FA593}"/>
              </a:ext>
            </a:extLst>
          </p:cNvPr>
          <p:cNvSpPr>
            <a:spLocks noGrp="1"/>
          </p:cNvSpPr>
          <p:nvPr>
            <p:ph type="body" sz="quarter" idx="18"/>
          </p:nvPr>
        </p:nvSpPr>
        <p:spPr/>
        <p:txBody>
          <a:bodyPr>
            <a:normAutofit fontScale="40000" lnSpcReduction="20000"/>
          </a:bodyPr>
          <a:lstStyle/>
          <a:p>
            <a:r>
              <a:rPr lang="en-GB" sz="3600">
                <a:solidFill>
                  <a:srgbClr val="0E0E0E"/>
                </a:solidFill>
                <a:effectLst/>
                <a:latin typeface=".SF NS"/>
              </a:rPr>
              <a:t>Maintain a long-term plan but iterate on next steps based on the current status</a:t>
            </a:r>
          </a:p>
        </p:txBody>
      </p:sp>
      <p:sp>
        <p:nvSpPr>
          <p:cNvPr id="7" name="Title 6">
            <a:extLst>
              <a:ext uri="{FF2B5EF4-FFF2-40B4-BE49-F238E27FC236}">
                <a16:creationId xmlns:a16="http://schemas.microsoft.com/office/drawing/2014/main" id="{2869954B-E7D8-1B5E-04C0-D2C07B33CD9F}"/>
              </a:ext>
            </a:extLst>
          </p:cNvPr>
          <p:cNvSpPr>
            <a:spLocks noGrp="1"/>
          </p:cNvSpPr>
          <p:nvPr>
            <p:ph type="title"/>
          </p:nvPr>
        </p:nvSpPr>
        <p:spPr>
          <a:xfrm>
            <a:off x="438149" y="265262"/>
            <a:ext cx="6534151" cy="875142"/>
          </a:xfrm>
        </p:spPr>
        <p:txBody>
          <a:bodyPr>
            <a:normAutofit fontScale="90000"/>
          </a:bodyPr>
          <a:lstStyle/>
          <a:p>
            <a:pPr algn="l"/>
            <a:r>
              <a:rPr lang="en-GB">
                <a:solidFill>
                  <a:schemeClr val="tx1"/>
                </a:solidFill>
                <a:latin typeface="Lato" panose="020F0502020204030203" pitchFamily="34" charset="0"/>
                <a:ea typeface="Lato" panose="020F0502020204030203" pitchFamily="34" charset="0"/>
                <a:cs typeface="Lato" panose="020F0502020204030203" pitchFamily="34" charset="0"/>
              </a:rPr>
              <a:t>Warm up</a:t>
            </a:r>
            <a:br>
              <a:rPr lang="en-GB">
                <a:solidFill>
                  <a:schemeClr val="tx1"/>
                </a:solidFill>
                <a:latin typeface="Lato" panose="020F0502020204030203" pitchFamily="34" charset="0"/>
                <a:ea typeface="Lato" panose="020F0502020204030203" pitchFamily="34" charset="0"/>
                <a:cs typeface="Lato" panose="020F0502020204030203" pitchFamily="34" charset="0"/>
              </a:rPr>
            </a:br>
            <a:r>
              <a:rPr lang="en-GB">
                <a:solidFill>
                  <a:schemeClr val="tx1"/>
                </a:solidFill>
                <a:latin typeface="Lato" panose="020F0502020204030203" pitchFamily="34" charset="0"/>
                <a:ea typeface="Lato" panose="020F0502020204030203" pitchFamily="34" charset="0"/>
                <a:cs typeface="Lato" panose="020F0502020204030203" pitchFamily="34" charset="0"/>
              </a:rPr>
              <a:t>How should one manage a career?</a:t>
            </a:r>
          </a:p>
        </p:txBody>
      </p:sp>
      <p:sp>
        <p:nvSpPr>
          <p:cNvPr id="12" name="Text Placeholder 7">
            <a:extLst>
              <a:ext uri="{FF2B5EF4-FFF2-40B4-BE49-F238E27FC236}">
                <a16:creationId xmlns:a16="http://schemas.microsoft.com/office/drawing/2014/main" id="{6E045089-A38F-CD68-ACD9-268E3D379245}"/>
              </a:ext>
            </a:extLst>
          </p:cNvPr>
          <p:cNvSpPr>
            <a:spLocks noGrp="1"/>
          </p:cNvSpPr>
          <p:nvPr>
            <p:ph type="body" sz="quarter" idx="15"/>
          </p:nvPr>
        </p:nvSpPr>
        <p:spPr>
          <a:xfrm>
            <a:off x="443583" y="1948048"/>
            <a:ext cx="3709317" cy="839856"/>
          </a:xfrm>
        </p:spPr>
        <p:txBody>
          <a:bodyPr>
            <a:normAutofit/>
          </a:bodyPr>
          <a:lstStyle/>
          <a:p>
            <a:r>
              <a:rPr lang="en-GB" sz="3000">
                <a:latin typeface="Lato" panose="020F0502020204030203" pitchFamily="34" charset="0"/>
                <a:ea typeface="Lato" panose="020F0502020204030203" pitchFamily="34" charset="0"/>
                <a:cs typeface="Lato" panose="020F0502020204030203" pitchFamily="34" charset="0"/>
              </a:rPr>
              <a:t>A</a:t>
            </a:r>
          </a:p>
        </p:txBody>
      </p:sp>
      <p:sp>
        <p:nvSpPr>
          <p:cNvPr id="13" name="Text Placeholder 9">
            <a:extLst>
              <a:ext uri="{FF2B5EF4-FFF2-40B4-BE49-F238E27FC236}">
                <a16:creationId xmlns:a16="http://schemas.microsoft.com/office/drawing/2014/main" id="{A166C8E2-159D-E632-3F71-A45F7A51F428}"/>
              </a:ext>
            </a:extLst>
          </p:cNvPr>
          <p:cNvSpPr>
            <a:spLocks noGrp="1"/>
          </p:cNvSpPr>
          <p:nvPr>
            <p:ph type="body" sz="quarter" idx="17"/>
          </p:nvPr>
        </p:nvSpPr>
        <p:spPr>
          <a:xfrm>
            <a:off x="4991100" y="1948048"/>
            <a:ext cx="4038600" cy="839856"/>
          </a:xfrm>
        </p:spPr>
        <p:txBody>
          <a:bodyPr>
            <a:normAutofit/>
          </a:bodyPr>
          <a:lstStyle/>
          <a:p>
            <a:r>
              <a:rPr lang="en-GB" sz="3000">
                <a:latin typeface="Lato" panose="020F0502020204030203" pitchFamily="34" charset="0"/>
                <a:ea typeface="Lato" panose="020F0502020204030203" pitchFamily="34" charset="0"/>
                <a:cs typeface="Lato" panose="020F0502020204030203" pitchFamily="34" charset="0"/>
              </a:rPr>
              <a:t>B</a:t>
            </a:r>
          </a:p>
        </p:txBody>
      </p:sp>
    </p:spTree>
    <p:extLst>
      <p:ext uri="{BB962C8B-B14F-4D97-AF65-F5344CB8AC3E}">
        <p14:creationId xmlns:p14="http://schemas.microsoft.com/office/powerpoint/2010/main" val="3203017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1E8D6-0BD9-8E14-CA84-732076A1FA52}"/>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563C6A2A-FCA4-6A3B-A762-0904ECB43CE8}"/>
              </a:ext>
            </a:extLst>
          </p:cNvPr>
          <p:cNvSpPr>
            <a:spLocks noGrp="1"/>
          </p:cNvSpPr>
          <p:nvPr>
            <p:ph type="body" sz="quarter" idx="15"/>
          </p:nvPr>
        </p:nvSpPr>
        <p:spPr/>
        <p:txBody>
          <a:bodyPr spcFirstLastPara="1" vert="horz" wrap="square" lIns="45720" tIns="22860" rIns="45720" bIns="22860" rtlCol="0" anchor="t" anchorCtr="0">
            <a:noAutofit/>
          </a:bodyPr>
          <a:lstStyle/>
          <a:p>
            <a:r>
              <a:rPr lang="en-GB" sz="2000">
                <a:latin typeface="Lato" panose="020F0502020204030203" pitchFamily="34" charset="0"/>
                <a:ea typeface="Lato" panose="020F0502020204030203" pitchFamily="34" charset="0"/>
                <a:cs typeface="Lato" panose="020F0502020204030203" pitchFamily="34" charset="0"/>
              </a:rPr>
              <a:t>A) Control time</a:t>
            </a:r>
          </a:p>
          <a:p>
            <a:endParaRPr lang="en-GB" sz="2000">
              <a:latin typeface="Lato" panose="020F0502020204030203" pitchFamily="34" charset="0"/>
              <a:ea typeface="Lato" panose="020F0502020204030203" pitchFamily="34" charset="0"/>
              <a:cs typeface="Lato" panose="020F0502020204030203" pitchFamily="34" charset="0"/>
            </a:endParaRPr>
          </a:p>
        </p:txBody>
      </p:sp>
      <p:sp>
        <p:nvSpPr>
          <p:cNvPr id="9" name="Text Placeholder 8">
            <a:extLst>
              <a:ext uri="{FF2B5EF4-FFF2-40B4-BE49-F238E27FC236}">
                <a16:creationId xmlns:a16="http://schemas.microsoft.com/office/drawing/2014/main" id="{A2BEB9C6-40B9-6D19-8AC3-E073AF2D931F}"/>
              </a:ext>
            </a:extLst>
          </p:cNvPr>
          <p:cNvSpPr>
            <a:spLocks noGrp="1"/>
          </p:cNvSpPr>
          <p:nvPr>
            <p:ph type="body" sz="quarter" idx="16"/>
          </p:nvPr>
        </p:nvSpPr>
        <p:spPr/>
        <p:txBody>
          <a:bodyPr spcFirstLastPara="1" vert="horz" wrap="square" lIns="45720" tIns="22860" rIns="45720" bIns="22860" rtlCol="0" anchor="t" anchorCtr="0">
            <a:noAutofit/>
          </a:bodyPr>
          <a:lstStyle/>
          <a:p>
            <a:r>
              <a:rPr lang="en-GB" sz="2000">
                <a:latin typeface="Lato" panose="020F0502020204030203" pitchFamily="34" charset="0"/>
                <a:ea typeface="Lato" panose="020F0502020204030203" pitchFamily="34" charset="0"/>
                <a:cs typeface="Lato" panose="020F0502020204030203" pitchFamily="34" charset="0"/>
              </a:rPr>
              <a:t>C) Clone yourself, to be in all meetings at once</a:t>
            </a:r>
          </a:p>
          <a:p>
            <a:endParaRPr lang="en-GB" sz="2000">
              <a:latin typeface="Lato" panose="020F0502020204030203" pitchFamily="34" charset="0"/>
              <a:ea typeface="Lato" panose="020F0502020204030203" pitchFamily="34" charset="0"/>
              <a:cs typeface="Lato" panose="020F0502020204030203" pitchFamily="34" charset="0"/>
            </a:endParaRPr>
          </a:p>
        </p:txBody>
      </p:sp>
      <p:sp>
        <p:nvSpPr>
          <p:cNvPr id="10" name="Text Placeholder 9">
            <a:extLst>
              <a:ext uri="{FF2B5EF4-FFF2-40B4-BE49-F238E27FC236}">
                <a16:creationId xmlns:a16="http://schemas.microsoft.com/office/drawing/2014/main" id="{E131E857-B291-B42B-8472-CB1FA7ACC274}"/>
              </a:ext>
            </a:extLst>
          </p:cNvPr>
          <p:cNvSpPr>
            <a:spLocks noGrp="1"/>
          </p:cNvSpPr>
          <p:nvPr>
            <p:ph type="body" sz="quarter" idx="17"/>
          </p:nvPr>
        </p:nvSpPr>
        <p:spPr/>
        <p:txBody>
          <a:bodyPr spcFirstLastPara="1" vert="horz" wrap="square" lIns="45720" tIns="22860" rIns="45720" bIns="22860" rtlCol="0" anchor="t" anchorCtr="0">
            <a:noAutofit/>
          </a:bodyPr>
          <a:lstStyle/>
          <a:p>
            <a:r>
              <a:rPr lang="en-GB" sz="2000">
                <a:latin typeface="Lato" panose="020F0502020204030203" pitchFamily="34" charset="0"/>
                <a:ea typeface="Lato" panose="020F0502020204030203" pitchFamily="34" charset="0"/>
                <a:cs typeface="Lato" panose="020F0502020204030203" pitchFamily="34" charset="0"/>
              </a:rPr>
              <a:t>B) Read minds</a:t>
            </a:r>
          </a:p>
          <a:p>
            <a:endParaRPr lang="en-GB" sz="2000">
              <a:latin typeface="Lato" panose="020F0502020204030203" pitchFamily="34" charset="0"/>
              <a:ea typeface="Lato" panose="020F0502020204030203" pitchFamily="34" charset="0"/>
              <a:cs typeface="Lato" panose="020F0502020204030203" pitchFamily="34" charset="0"/>
            </a:endParaRPr>
          </a:p>
        </p:txBody>
      </p:sp>
      <p:sp>
        <p:nvSpPr>
          <p:cNvPr id="11" name="Text Placeholder 10">
            <a:extLst>
              <a:ext uri="{FF2B5EF4-FFF2-40B4-BE49-F238E27FC236}">
                <a16:creationId xmlns:a16="http://schemas.microsoft.com/office/drawing/2014/main" id="{0D7B86A5-1F20-9B97-01D6-12354341F83D}"/>
              </a:ext>
            </a:extLst>
          </p:cNvPr>
          <p:cNvSpPr>
            <a:spLocks noGrp="1"/>
          </p:cNvSpPr>
          <p:nvPr>
            <p:ph type="body" sz="quarter" idx="18"/>
          </p:nvPr>
        </p:nvSpPr>
        <p:spPr/>
        <p:txBody>
          <a:bodyPr>
            <a:normAutofit lnSpcReduction="10000"/>
          </a:bodyPr>
          <a:lstStyle/>
          <a:p>
            <a:r>
              <a:rPr lang="en-GB" sz="2000">
                <a:latin typeface="Lato" panose="020F0502020204030203" pitchFamily="34" charset="0"/>
                <a:ea typeface="Lato" panose="020F0502020204030203" pitchFamily="34" charset="0"/>
                <a:cs typeface="Lato" panose="020F0502020204030203" pitchFamily="34" charset="0"/>
              </a:rPr>
              <a:t>D) Master influence over others</a:t>
            </a:r>
          </a:p>
        </p:txBody>
      </p:sp>
      <p:sp>
        <p:nvSpPr>
          <p:cNvPr id="7" name="Title 6">
            <a:extLst>
              <a:ext uri="{FF2B5EF4-FFF2-40B4-BE49-F238E27FC236}">
                <a16:creationId xmlns:a16="http://schemas.microsoft.com/office/drawing/2014/main" id="{9D0B1B69-CD0F-A537-6446-47E3F7951A7B}"/>
              </a:ext>
            </a:extLst>
          </p:cNvPr>
          <p:cNvSpPr>
            <a:spLocks noGrp="1"/>
          </p:cNvSpPr>
          <p:nvPr>
            <p:ph type="title"/>
          </p:nvPr>
        </p:nvSpPr>
        <p:spPr>
          <a:xfrm>
            <a:off x="438149" y="265262"/>
            <a:ext cx="6534151" cy="875142"/>
          </a:xfrm>
        </p:spPr>
        <p:txBody>
          <a:bodyPr>
            <a:noAutofit/>
          </a:bodyPr>
          <a:lstStyle/>
          <a:p>
            <a:r>
              <a:rPr lang="en-GB" sz="1800">
                <a:solidFill>
                  <a:schemeClr val="tx1"/>
                </a:solidFill>
                <a:latin typeface="Lato" panose="020F0502020204030203" pitchFamily="34" charset="0"/>
                <a:ea typeface="Lato" panose="020F0502020204030203" pitchFamily="34" charset="0"/>
                <a:cs typeface="Lato" panose="020F0502020204030203" pitchFamily="34" charset="0"/>
              </a:rPr>
              <a:t>Warm up</a:t>
            </a:r>
            <a:br>
              <a:rPr lang="en-GB" sz="1800">
                <a:solidFill>
                  <a:schemeClr val="tx1"/>
                </a:solidFill>
                <a:latin typeface="Lato" panose="020F0502020204030203" pitchFamily="34" charset="0"/>
                <a:ea typeface="Lato" panose="020F0502020204030203" pitchFamily="34" charset="0"/>
                <a:cs typeface="Lato" panose="020F0502020204030203" pitchFamily="34" charset="0"/>
              </a:rPr>
            </a:br>
            <a:r>
              <a:rPr lang="en-GB" sz="1800">
                <a:solidFill>
                  <a:schemeClr val="tx1"/>
                </a:solidFill>
                <a:latin typeface="Lato" panose="020F0502020204030203" pitchFamily="34" charset="0"/>
                <a:ea typeface="Lato" panose="020F0502020204030203" pitchFamily="34" charset="0"/>
                <a:cs typeface="Lato" panose="020F0502020204030203" pitchFamily="34" charset="0"/>
              </a:rPr>
              <a:t>What superpower would you choose for project management?</a:t>
            </a:r>
            <a:br>
              <a:rPr lang="en-GB" sz="1800">
                <a:solidFill>
                  <a:schemeClr val="tx1"/>
                </a:solidFill>
                <a:latin typeface="Lato" panose="020F0502020204030203" pitchFamily="34" charset="0"/>
                <a:ea typeface="Lato" panose="020F0502020204030203" pitchFamily="34" charset="0"/>
                <a:cs typeface="Lato" panose="020F0502020204030203" pitchFamily="34" charset="0"/>
              </a:rPr>
            </a:br>
            <a:endParaRPr lang="en-GB" sz="1800">
              <a:solidFill>
                <a:schemeClr val="tx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872420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376265" y="1130478"/>
            <a:ext cx="1636849" cy="3670689"/>
            <a:chOff x="0" y="0"/>
            <a:chExt cx="862208" cy="2113855"/>
          </a:xfrm>
        </p:grpSpPr>
        <p:sp>
          <p:nvSpPr>
            <p:cNvPr id="3" name="Freeform 3"/>
            <p:cNvSpPr/>
            <p:nvPr/>
          </p:nvSpPr>
          <p:spPr>
            <a:xfrm>
              <a:off x="0" y="0"/>
              <a:ext cx="862208" cy="2113855"/>
            </a:xfrm>
            <a:custGeom>
              <a:avLst/>
              <a:gdLst/>
              <a:ahLst/>
              <a:cxnLst/>
              <a:rect l="l" t="t" r="r" b="b"/>
              <a:pathLst>
                <a:path w="862208" h="2113855">
                  <a:moveTo>
                    <a:pt x="287558" y="2094786"/>
                  </a:moveTo>
                  <a:cubicBezTo>
                    <a:pt x="331761" y="2106300"/>
                    <a:pt x="382015" y="2113855"/>
                    <a:pt x="431336" y="2113855"/>
                  </a:cubicBezTo>
                  <a:cubicBezTo>
                    <a:pt x="480660" y="2113855"/>
                    <a:pt x="528121" y="2107378"/>
                    <a:pt x="571858" y="2095865"/>
                  </a:cubicBezTo>
                  <a:cubicBezTo>
                    <a:pt x="572790" y="2095505"/>
                    <a:pt x="573720" y="2095505"/>
                    <a:pt x="574650" y="2095146"/>
                  </a:cubicBezTo>
                  <a:cubicBezTo>
                    <a:pt x="738902" y="2049090"/>
                    <a:pt x="859882" y="1927477"/>
                    <a:pt x="862208" y="1756453"/>
                  </a:cubicBezTo>
                  <a:lnTo>
                    <a:pt x="862208" y="0"/>
                  </a:lnTo>
                  <a:lnTo>
                    <a:pt x="0" y="0"/>
                  </a:lnTo>
                  <a:lnTo>
                    <a:pt x="0" y="1755150"/>
                  </a:lnTo>
                  <a:cubicBezTo>
                    <a:pt x="2327" y="1928195"/>
                    <a:pt x="121444" y="2049811"/>
                    <a:pt x="287558" y="2094786"/>
                  </a:cubicBezTo>
                  <a:close/>
                </a:path>
              </a:pathLst>
            </a:custGeom>
            <a:solidFill>
              <a:srgbClr val="F2F2F2"/>
            </a:solidFill>
          </p:spPr>
          <p:txBody>
            <a:bodyPr/>
            <a:lstStyle/>
            <a:p>
              <a:endParaRPr lang="en-PT" sz="700"/>
            </a:p>
          </p:txBody>
        </p:sp>
        <p:sp>
          <p:nvSpPr>
            <p:cNvPr id="4" name="TextBox 4"/>
            <p:cNvSpPr txBox="1"/>
            <p:nvPr/>
          </p:nvSpPr>
          <p:spPr>
            <a:xfrm>
              <a:off x="0" y="38100"/>
              <a:ext cx="862208" cy="1948755"/>
            </a:xfrm>
            <a:prstGeom prst="rect">
              <a:avLst/>
            </a:prstGeom>
          </p:spPr>
          <p:txBody>
            <a:bodyPr lIns="25400" tIns="25400" rIns="25400" bIns="25400" rtlCol="0" anchor="ctr"/>
            <a:lstStyle/>
            <a:p>
              <a:pPr algn="ctr">
                <a:lnSpc>
                  <a:spcPts val="1296"/>
                </a:lnSpc>
              </a:pPr>
              <a:endParaRPr sz="700"/>
            </a:p>
          </p:txBody>
        </p:sp>
      </p:grpSp>
      <p:grpSp>
        <p:nvGrpSpPr>
          <p:cNvPr id="5" name="Group 5"/>
          <p:cNvGrpSpPr/>
          <p:nvPr/>
        </p:nvGrpSpPr>
        <p:grpSpPr>
          <a:xfrm rot="-10800000">
            <a:off x="5243200" y="1130478"/>
            <a:ext cx="1636849" cy="3670689"/>
            <a:chOff x="0" y="0"/>
            <a:chExt cx="862208" cy="2113855"/>
          </a:xfrm>
        </p:grpSpPr>
        <p:sp>
          <p:nvSpPr>
            <p:cNvPr id="6" name="Freeform 6"/>
            <p:cNvSpPr/>
            <p:nvPr/>
          </p:nvSpPr>
          <p:spPr>
            <a:xfrm>
              <a:off x="0" y="0"/>
              <a:ext cx="862208" cy="2113855"/>
            </a:xfrm>
            <a:custGeom>
              <a:avLst/>
              <a:gdLst/>
              <a:ahLst/>
              <a:cxnLst/>
              <a:rect l="l" t="t" r="r" b="b"/>
              <a:pathLst>
                <a:path w="862208" h="2113855">
                  <a:moveTo>
                    <a:pt x="287558" y="2094786"/>
                  </a:moveTo>
                  <a:cubicBezTo>
                    <a:pt x="331761" y="2106300"/>
                    <a:pt x="382015" y="2113855"/>
                    <a:pt x="431336" y="2113855"/>
                  </a:cubicBezTo>
                  <a:cubicBezTo>
                    <a:pt x="480660" y="2113855"/>
                    <a:pt x="528121" y="2107378"/>
                    <a:pt x="571858" y="2095865"/>
                  </a:cubicBezTo>
                  <a:cubicBezTo>
                    <a:pt x="572790" y="2095505"/>
                    <a:pt x="573720" y="2095505"/>
                    <a:pt x="574650" y="2095146"/>
                  </a:cubicBezTo>
                  <a:cubicBezTo>
                    <a:pt x="738902" y="2049090"/>
                    <a:pt x="859882" y="1927477"/>
                    <a:pt x="862208" y="1756453"/>
                  </a:cubicBezTo>
                  <a:lnTo>
                    <a:pt x="862208" y="0"/>
                  </a:lnTo>
                  <a:lnTo>
                    <a:pt x="0" y="0"/>
                  </a:lnTo>
                  <a:lnTo>
                    <a:pt x="0" y="1755150"/>
                  </a:lnTo>
                  <a:cubicBezTo>
                    <a:pt x="2327" y="1928195"/>
                    <a:pt x="121444" y="2049811"/>
                    <a:pt x="287558" y="2094786"/>
                  </a:cubicBezTo>
                  <a:close/>
                </a:path>
              </a:pathLst>
            </a:custGeom>
            <a:solidFill>
              <a:srgbClr val="F2F2F2"/>
            </a:solidFill>
          </p:spPr>
          <p:txBody>
            <a:bodyPr/>
            <a:lstStyle/>
            <a:p>
              <a:endParaRPr lang="en-PT" sz="700"/>
            </a:p>
          </p:txBody>
        </p:sp>
        <p:sp>
          <p:nvSpPr>
            <p:cNvPr id="7" name="TextBox 7"/>
            <p:cNvSpPr txBox="1"/>
            <p:nvPr/>
          </p:nvSpPr>
          <p:spPr>
            <a:xfrm>
              <a:off x="0" y="38100"/>
              <a:ext cx="862208" cy="1948755"/>
            </a:xfrm>
            <a:prstGeom prst="rect">
              <a:avLst/>
            </a:prstGeom>
          </p:spPr>
          <p:txBody>
            <a:bodyPr lIns="25400" tIns="25400" rIns="25400" bIns="25400" rtlCol="0" anchor="ctr"/>
            <a:lstStyle/>
            <a:p>
              <a:pPr algn="ctr">
                <a:lnSpc>
                  <a:spcPts val="1296"/>
                </a:lnSpc>
              </a:pPr>
              <a:endParaRPr sz="700"/>
            </a:p>
          </p:txBody>
        </p:sp>
      </p:grpSp>
      <p:grpSp>
        <p:nvGrpSpPr>
          <p:cNvPr id="8" name="Group 8"/>
          <p:cNvGrpSpPr/>
          <p:nvPr/>
        </p:nvGrpSpPr>
        <p:grpSpPr>
          <a:xfrm rot="-10800000">
            <a:off x="7108649" y="1086483"/>
            <a:ext cx="1636849" cy="3670689"/>
            <a:chOff x="0" y="0"/>
            <a:chExt cx="862208" cy="2113855"/>
          </a:xfrm>
        </p:grpSpPr>
        <p:sp>
          <p:nvSpPr>
            <p:cNvPr id="9" name="Freeform 9"/>
            <p:cNvSpPr/>
            <p:nvPr/>
          </p:nvSpPr>
          <p:spPr>
            <a:xfrm>
              <a:off x="0" y="0"/>
              <a:ext cx="862208" cy="2113855"/>
            </a:xfrm>
            <a:custGeom>
              <a:avLst/>
              <a:gdLst/>
              <a:ahLst/>
              <a:cxnLst/>
              <a:rect l="l" t="t" r="r" b="b"/>
              <a:pathLst>
                <a:path w="862208" h="2113855">
                  <a:moveTo>
                    <a:pt x="287558" y="2094786"/>
                  </a:moveTo>
                  <a:cubicBezTo>
                    <a:pt x="331761" y="2106300"/>
                    <a:pt x="382015" y="2113855"/>
                    <a:pt x="431336" y="2113855"/>
                  </a:cubicBezTo>
                  <a:cubicBezTo>
                    <a:pt x="480660" y="2113855"/>
                    <a:pt x="528121" y="2107378"/>
                    <a:pt x="571858" y="2095865"/>
                  </a:cubicBezTo>
                  <a:cubicBezTo>
                    <a:pt x="572790" y="2095505"/>
                    <a:pt x="573720" y="2095505"/>
                    <a:pt x="574650" y="2095146"/>
                  </a:cubicBezTo>
                  <a:cubicBezTo>
                    <a:pt x="738902" y="2049090"/>
                    <a:pt x="859882" y="1927477"/>
                    <a:pt x="862208" y="1756453"/>
                  </a:cubicBezTo>
                  <a:lnTo>
                    <a:pt x="862208" y="0"/>
                  </a:lnTo>
                  <a:lnTo>
                    <a:pt x="0" y="0"/>
                  </a:lnTo>
                  <a:lnTo>
                    <a:pt x="0" y="1755150"/>
                  </a:lnTo>
                  <a:cubicBezTo>
                    <a:pt x="2327" y="1928195"/>
                    <a:pt x="121444" y="2049811"/>
                    <a:pt x="287558" y="2094786"/>
                  </a:cubicBezTo>
                  <a:close/>
                </a:path>
              </a:pathLst>
            </a:custGeom>
            <a:solidFill>
              <a:srgbClr val="F2F2F2"/>
            </a:solidFill>
          </p:spPr>
          <p:txBody>
            <a:bodyPr/>
            <a:lstStyle/>
            <a:p>
              <a:endParaRPr lang="en-PT" sz="700"/>
            </a:p>
          </p:txBody>
        </p:sp>
        <p:sp>
          <p:nvSpPr>
            <p:cNvPr id="10" name="TextBox 10"/>
            <p:cNvSpPr txBox="1"/>
            <p:nvPr/>
          </p:nvSpPr>
          <p:spPr>
            <a:xfrm>
              <a:off x="0" y="38100"/>
              <a:ext cx="862208" cy="1948755"/>
            </a:xfrm>
            <a:prstGeom prst="rect">
              <a:avLst/>
            </a:prstGeom>
          </p:spPr>
          <p:txBody>
            <a:bodyPr lIns="25400" tIns="25400" rIns="25400" bIns="25400" rtlCol="0" anchor="ctr"/>
            <a:lstStyle/>
            <a:p>
              <a:pPr algn="ctr">
                <a:lnSpc>
                  <a:spcPts val="1296"/>
                </a:lnSpc>
              </a:pPr>
              <a:endParaRPr sz="700"/>
            </a:p>
          </p:txBody>
        </p:sp>
      </p:grpSp>
      <p:grpSp>
        <p:nvGrpSpPr>
          <p:cNvPr id="13" name="Group 13"/>
          <p:cNvGrpSpPr/>
          <p:nvPr/>
        </p:nvGrpSpPr>
        <p:grpSpPr>
          <a:xfrm>
            <a:off x="3771746" y="706791"/>
            <a:ext cx="847375" cy="84737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4C2">
                    <a:alpha val="100000"/>
                  </a:srgbClr>
                </a:gs>
                <a:gs pos="100000">
                  <a:srgbClr val="043F85">
                    <a:alpha val="100000"/>
                  </a:srgbClr>
                </a:gs>
              </a:gsLst>
              <a:lin ang="2700000"/>
            </a:gradFill>
          </p:spPr>
          <p:txBody>
            <a:bodyPr/>
            <a:lstStyle/>
            <a:p>
              <a:endParaRPr lang="en-PT" sz="700"/>
            </a:p>
          </p:txBody>
        </p:sp>
        <p:sp>
          <p:nvSpPr>
            <p:cNvPr id="15" name="TextBox 15"/>
            <p:cNvSpPr txBox="1"/>
            <p:nvPr/>
          </p:nvSpPr>
          <p:spPr>
            <a:xfrm>
              <a:off x="76200" y="114300"/>
              <a:ext cx="660400" cy="622300"/>
            </a:xfrm>
            <a:prstGeom prst="rect">
              <a:avLst/>
            </a:prstGeom>
          </p:spPr>
          <p:txBody>
            <a:bodyPr lIns="25400" tIns="25400" rIns="25400" bIns="25400" rtlCol="0" anchor="ctr"/>
            <a:lstStyle/>
            <a:p>
              <a:pPr algn="ctr">
                <a:lnSpc>
                  <a:spcPts val="1296"/>
                </a:lnSpc>
              </a:pPr>
              <a:endParaRPr sz="700"/>
            </a:p>
          </p:txBody>
        </p:sp>
      </p:grpSp>
      <p:grpSp>
        <p:nvGrpSpPr>
          <p:cNvPr id="16" name="Group 16"/>
          <p:cNvGrpSpPr/>
          <p:nvPr/>
        </p:nvGrpSpPr>
        <p:grpSpPr>
          <a:xfrm>
            <a:off x="5637938" y="706791"/>
            <a:ext cx="847375" cy="84737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4C2">
                    <a:alpha val="100000"/>
                  </a:srgbClr>
                </a:gs>
                <a:gs pos="100000">
                  <a:srgbClr val="043F85">
                    <a:alpha val="100000"/>
                  </a:srgbClr>
                </a:gs>
              </a:gsLst>
              <a:lin ang="2700000"/>
            </a:gradFill>
          </p:spPr>
          <p:txBody>
            <a:bodyPr/>
            <a:lstStyle/>
            <a:p>
              <a:endParaRPr lang="en-PT" sz="700"/>
            </a:p>
          </p:txBody>
        </p:sp>
        <p:sp>
          <p:nvSpPr>
            <p:cNvPr id="18" name="TextBox 18"/>
            <p:cNvSpPr txBox="1"/>
            <p:nvPr/>
          </p:nvSpPr>
          <p:spPr>
            <a:xfrm>
              <a:off x="76200" y="114300"/>
              <a:ext cx="660400" cy="622300"/>
            </a:xfrm>
            <a:prstGeom prst="rect">
              <a:avLst/>
            </a:prstGeom>
          </p:spPr>
          <p:txBody>
            <a:bodyPr lIns="25400" tIns="25400" rIns="25400" bIns="25400" rtlCol="0" anchor="ctr"/>
            <a:lstStyle/>
            <a:p>
              <a:pPr algn="ctr">
                <a:lnSpc>
                  <a:spcPts val="1296"/>
                </a:lnSpc>
              </a:pPr>
              <a:endParaRPr sz="700"/>
            </a:p>
          </p:txBody>
        </p:sp>
      </p:grpSp>
      <p:grpSp>
        <p:nvGrpSpPr>
          <p:cNvPr id="19" name="Group 19"/>
          <p:cNvGrpSpPr/>
          <p:nvPr/>
        </p:nvGrpSpPr>
        <p:grpSpPr>
          <a:xfrm>
            <a:off x="7464356" y="706791"/>
            <a:ext cx="847375" cy="84737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4C2">
                    <a:alpha val="100000"/>
                  </a:srgbClr>
                </a:gs>
                <a:gs pos="100000">
                  <a:srgbClr val="043F85">
                    <a:alpha val="100000"/>
                  </a:srgbClr>
                </a:gs>
              </a:gsLst>
              <a:lin ang="2700000"/>
            </a:gradFill>
          </p:spPr>
          <p:txBody>
            <a:bodyPr/>
            <a:lstStyle/>
            <a:p>
              <a:endParaRPr lang="en-PT" sz="700"/>
            </a:p>
          </p:txBody>
        </p:sp>
        <p:sp>
          <p:nvSpPr>
            <p:cNvPr id="21" name="TextBox 21"/>
            <p:cNvSpPr txBox="1"/>
            <p:nvPr/>
          </p:nvSpPr>
          <p:spPr>
            <a:xfrm>
              <a:off x="76200" y="114300"/>
              <a:ext cx="660400" cy="622300"/>
            </a:xfrm>
            <a:prstGeom prst="rect">
              <a:avLst/>
            </a:prstGeom>
          </p:spPr>
          <p:txBody>
            <a:bodyPr lIns="25400" tIns="25400" rIns="25400" bIns="25400" rtlCol="0" anchor="ctr"/>
            <a:lstStyle/>
            <a:p>
              <a:pPr algn="ctr">
                <a:lnSpc>
                  <a:spcPts val="1296"/>
                </a:lnSpc>
              </a:pPr>
              <a:endParaRPr sz="700"/>
            </a:p>
          </p:txBody>
        </p:sp>
      </p:grpSp>
      <p:sp>
        <p:nvSpPr>
          <p:cNvPr id="22" name="Freeform 22"/>
          <p:cNvSpPr/>
          <p:nvPr/>
        </p:nvSpPr>
        <p:spPr>
          <a:xfrm>
            <a:off x="3951449" y="879271"/>
            <a:ext cx="487969" cy="502413"/>
          </a:xfrm>
          <a:custGeom>
            <a:avLst/>
            <a:gdLst/>
            <a:ahLst/>
            <a:cxnLst/>
            <a:rect l="l" t="t" r="r" b="b"/>
            <a:pathLst>
              <a:path w="975938" h="1004826">
                <a:moveTo>
                  <a:pt x="0" y="0"/>
                </a:moveTo>
                <a:lnTo>
                  <a:pt x="975938" y="0"/>
                </a:lnTo>
                <a:lnTo>
                  <a:pt x="975938" y="1004827"/>
                </a:lnTo>
                <a:lnTo>
                  <a:pt x="0" y="10048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T" sz="700"/>
          </a:p>
        </p:txBody>
      </p:sp>
      <p:sp>
        <p:nvSpPr>
          <p:cNvPr id="23" name="Freeform 23"/>
          <p:cNvSpPr/>
          <p:nvPr/>
        </p:nvSpPr>
        <p:spPr>
          <a:xfrm>
            <a:off x="5851688" y="920540"/>
            <a:ext cx="419876" cy="419876"/>
          </a:xfrm>
          <a:custGeom>
            <a:avLst/>
            <a:gdLst/>
            <a:ahLst/>
            <a:cxnLst/>
            <a:rect l="l" t="t" r="r" b="b"/>
            <a:pathLst>
              <a:path w="839751" h="839751">
                <a:moveTo>
                  <a:pt x="0" y="0"/>
                </a:moveTo>
                <a:lnTo>
                  <a:pt x="839751" y="0"/>
                </a:lnTo>
                <a:lnTo>
                  <a:pt x="839751" y="839751"/>
                </a:lnTo>
                <a:lnTo>
                  <a:pt x="0" y="8397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sz="700"/>
          </a:p>
        </p:txBody>
      </p:sp>
      <p:sp>
        <p:nvSpPr>
          <p:cNvPr id="24" name="Freeform 24"/>
          <p:cNvSpPr/>
          <p:nvPr/>
        </p:nvSpPr>
        <p:spPr>
          <a:xfrm>
            <a:off x="7694437" y="920540"/>
            <a:ext cx="420383" cy="401466"/>
          </a:xfrm>
          <a:custGeom>
            <a:avLst/>
            <a:gdLst/>
            <a:ahLst/>
            <a:cxnLst/>
            <a:rect l="l" t="t" r="r" b="b"/>
            <a:pathLst>
              <a:path w="840766" h="802932">
                <a:moveTo>
                  <a:pt x="0" y="0"/>
                </a:moveTo>
                <a:lnTo>
                  <a:pt x="840766" y="0"/>
                </a:lnTo>
                <a:lnTo>
                  <a:pt x="840766" y="802932"/>
                </a:lnTo>
                <a:lnTo>
                  <a:pt x="0" y="8029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T" sz="700"/>
          </a:p>
        </p:txBody>
      </p:sp>
      <p:sp>
        <p:nvSpPr>
          <p:cNvPr id="26" name="TextBox 26"/>
          <p:cNvSpPr txBox="1"/>
          <p:nvPr/>
        </p:nvSpPr>
        <p:spPr>
          <a:xfrm>
            <a:off x="8745498" y="4801167"/>
            <a:ext cx="190335" cy="102592"/>
          </a:xfrm>
          <a:prstGeom prst="rect">
            <a:avLst/>
          </a:prstGeom>
        </p:spPr>
        <p:txBody>
          <a:bodyPr lIns="0" tIns="0" rIns="0" bIns="0" rtlCol="0" anchor="t">
            <a:spAutoFit/>
          </a:bodyPr>
          <a:lstStyle/>
          <a:p>
            <a:pPr algn="r">
              <a:lnSpc>
                <a:spcPts val="810"/>
              </a:lnSpc>
            </a:pPr>
            <a:r>
              <a:rPr lang="en-US" sz="675" dirty="0">
                <a:latin typeface="Open Sans Bold"/>
                <a:ea typeface="Open Sans Bold"/>
                <a:cs typeface="Open Sans Bold"/>
                <a:sym typeface="Open Sans Bold"/>
              </a:rPr>
              <a:t>6</a:t>
            </a:r>
          </a:p>
        </p:txBody>
      </p:sp>
      <p:sp>
        <p:nvSpPr>
          <p:cNvPr id="27" name="TextBox 27"/>
          <p:cNvSpPr txBox="1"/>
          <p:nvPr/>
        </p:nvSpPr>
        <p:spPr>
          <a:xfrm>
            <a:off x="3564539" y="1752492"/>
            <a:ext cx="1261790" cy="192360"/>
          </a:xfrm>
          <a:prstGeom prst="rect">
            <a:avLst/>
          </a:prstGeom>
        </p:spPr>
        <p:txBody>
          <a:bodyPr lIns="0" tIns="0" rIns="0" bIns="0" rtlCol="0" anchor="t">
            <a:spAutoFit/>
          </a:bodyPr>
          <a:lstStyle/>
          <a:p>
            <a:pPr algn="ctr">
              <a:lnSpc>
                <a:spcPts val="1458"/>
              </a:lnSpc>
            </a:pPr>
            <a:r>
              <a:rPr lang="en-US" sz="1350" dirty="0">
                <a:solidFill>
                  <a:srgbClr val="033F85"/>
                </a:solidFill>
                <a:latin typeface="Open Sans Bold"/>
                <a:ea typeface="Open Sans Bold"/>
                <a:cs typeface="Open Sans Bold"/>
                <a:sym typeface="Open Sans Bold"/>
              </a:rPr>
              <a:t>Need</a:t>
            </a:r>
          </a:p>
        </p:txBody>
      </p:sp>
      <p:sp>
        <p:nvSpPr>
          <p:cNvPr id="28" name="TextBox 28"/>
          <p:cNvSpPr txBox="1"/>
          <p:nvPr/>
        </p:nvSpPr>
        <p:spPr>
          <a:xfrm>
            <a:off x="5332506" y="1752492"/>
            <a:ext cx="1458239" cy="192360"/>
          </a:xfrm>
          <a:prstGeom prst="rect">
            <a:avLst/>
          </a:prstGeom>
        </p:spPr>
        <p:txBody>
          <a:bodyPr lIns="0" tIns="0" rIns="0" bIns="0" rtlCol="0" anchor="t">
            <a:spAutoFit/>
          </a:bodyPr>
          <a:lstStyle/>
          <a:p>
            <a:pPr algn="ctr">
              <a:lnSpc>
                <a:spcPts val="1458"/>
              </a:lnSpc>
            </a:pPr>
            <a:r>
              <a:rPr lang="en-US" sz="1350" dirty="0">
                <a:solidFill>
                  <a:srgbClr val="033F85"/>
                </a:solidFill>
                <a:latin typeface="Open Sans Bold"/>
                <a:ea typeface="Open Sans Bold"/>
                <a:cs typeface="Open Sans Bold"/>
                <a:sym typeface="Open Sans Bold"/>
              </a:rPr>
              <a:t>Feature</a:t>
            </a:r>
          </a:p>
        </p:txBody>
      </p:sp>
      <p:sp>
        <p:nvSpPr>
          <p:cNvPr id="29" name="TextBox 29"/>
          <p:cNvSpPr txBox="1"/>
          <p:nvPr/>
        </p:nvSpPr>
        <p:spPr>
          <a:xfrm>
            <a:off x="7030588" y="1752492"/>
            <a:ext cx="1714910" cy="192360"/>
          </a:xfrm>
          <a:prstGeom prst="rect">
            <a:avLst/>
          </a:prstGeom>
        </p:spPr>
        <p:txBody>
          <a:bodyPr lIns="0" tIns="0" rIns="0" bIns="0" rtlCol="0" anchor="t">
            <a:spAutoFit/>
          </a:bodyPr>
          <a:lstStyle/>
          <a:p>
            <a:pPr algn="ctr">
              <a:lnSpc>
                <a:spcPts val="1458"/>
              </a:lnSpc>
            </a:pPr>
            <a:r>
              <a:rPr lang="en-US" sz="1350" dirty="0">
                <a:solidFill>
                  <a:srgbClr val="033F85"/>
                </a:solidFill>
                <a:latin typeface="Open Sans Bold"/>
                <a:ea typeface="Open Sans Bold"/>
                <a:cs typeface="Open Sans Bold"/>
                <a:sym typeface="Open Sans Bold"/>
              </a:rPr>
              <a:t>Task</a:t>
            </a:r>
          </a:p>
        </p:txBody>
      </p:sp>
      <p:sp>
        <p:nvSpPr>
          <p:cNvPr id="30" name="TextBox 30"/>
          <p:cNvSpPr txBox="1"/>
          <p:nvPr/>
        </p:nvSpPr>
        <p:spPr>
          <a:xfrm>
            <a:off x="3691331" y="2144541"/>
            <a:ext cx="1008206" cy="507831"/>
          </a:xfrm>
          <a:prstGeom prst="rect">
            <a:avLst/>
          </a:prstGeom>
        </p:spPr>
        <p:txBody>
          <a:bodyPr lIns="0" tIns="0" rIns="0" bIns="0" rtlCol="0" anchor="t">
            <a:spAutoFit/>
          </a:bodyPr>
          <a:lstStyle/>
          <a:p>
            <a:pPr algn="ctr"/>
            <a:r>
              <a:rPr lang="en-US" sz="1100" dirty="0">
                <a:solidFill>
                  <a:srgbClr val="0E0E0E"/>
                </a:solidFill>
                <a:effectLst/>
                <a:latin typeface=".SF NS"/>
              </a:rPr>
              <a:t>View company revenue in real-time</a:t>
            </a:r>
          </a:p>
        </p:txBody>
      </p:sp>
      <p:sp>
        <p:nvSpPr>
          <p:cNvPr id="31" name="TextBox 31"/>
          <p:cNvSpPr txBox="1"/>
          <p:nvPr/>
        </p:nvSpPr>
        <p:spPr>
          <a:xfrm>
            <a:off x="5430730" y="2144541"/>
            <a:ext cx="1261790" cy="338554"/>
          </a:xfrm>
          <a:prstGeom prst="rect">
            <a:avLst/>
          </a:prstGeom>
        </p:spPr>
        <p:txBody>
          <a:bodyPr lIns="0" tIns="0" rIns="0" bIns="0" rtlCol="0" anchor="t">
            <a:spAutoFit/>
          </a:bodyPr>
          <a:lstStyle/>
          <a:p>
            <a:pPr algn="ctr"/>
            <a:r>
              <a:rPr lang="en-US" sz="1100" dirty="0">
                <a:solidFill>
                  <a:srgbClr val="0E0E0E"/>
                </a:solidFill>
                <a:effectLst/>
                <a:latin typeface=".SF NS"/>
              </a:rPr>
              <a:t>Weekly revenue bar chart</a:t>
            </a:r>
          </a:p>
        </p:txBody>
      </p:sp>
      <p:sp>
        <p:nvSpPr>
          <p:cNvPr id="32" name="TextBox 32"/>
          <p:cNvSpPr txBox="1"/>
          <p:nvPr/>
        </p:nvSpPr>
        <p:spPr>
          <a:xfrm>
            <a:off x="7278202" y="2153829"/>
            <a:ext cx="1219683" cy="677108"/>
          </a:xfrm>
          <a:prstGeom prst="rect">
            <a:avLst/>
          </a:prstGeom>
        </p:spPr>
        <p:txBody>
          <a:bodyPr lIns="0" tIns="0" rIns="0" bIns="0" rtlCol="0" anchor="t">
            <a:spAutoFit/>
          </a:bodyPr>
          <a:lstStyle/>
          <a:p>
            <a:pPr algn="ctr"/>
            <a:r>
              <a:rPr lang="en-US" sz="1100" dirty="0">
                <a:solidFill>
                  <a:srgbClr val="0E0E0E"/>
                </a:solidFill>
                <a:effectLst/>
                <a:latin typeface=".SF NS"/>
              </a:rPr>
              <a:t>Build a query, perform the correct aggregation, and create the chart</a:t>
            </a:r>
          </a:p>
        </p:txBody>
      </p:sp>
      <p:sp>
        <p:nvSpPr>
          <p:cNvPr id="33" name="TextBox 33"/>
          <p:cNvSpPr txBox="1"/>
          <p:nvPr/>
        </p:nvSpPr>
        <p:spPr>
          <a:xfrm>
            <a:off x="755413" y="2356137"/>
            <a:ext cx="2118856" cy="654603"/>
          </a:xfrm>
          <a:prstGeom prst="rect">
            <a:avLst/>
          </a:prstGeom>
        </p:spPr>
        <p:txBody>
          <a:bodyPr lIns="0" tIns="0" rIns="0" bIns="0" rtlCol="0" anchor="t">
            <a:spAutoFit/>
          </a:bodyPr>
          <a:lstStyle/>
          <a:p>
            <a:pPr>
              <a:lnSpc>
                <a:spcPts val="2646"/>
              </a:lnSpc>
            </a:pPr>
            <a:r>
              <a:rPr lang="en-CA" sz="2100">
                <a:solidFill>
                  <a:srgbClr val="033F85"/>
                </a:solidFill>
                <a:latin typeface="Open Sans Bold"/>
                <a:ea typeface="Open Sans Bold"/>
                <a:cs typeface="Open Sans Bold"/>
                <a:sym typeface="Open Sans Bold"/>
              </a:rPr>
              <a:t>Tech Project Management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376265" y="1130478"/>
            <a:ext cx="1636849" cy="3670689"/>
            <a:chOff x="0" y="0"/>
            <a:chExt cx="862208" cy="2113855"/>
          </a:xfrm>
        </p:grpSpPr>
        <p:sp>
          <p:nvSpPr>
            <p:cNvPr id="3" name="Freeform 3"/>
            <p:cNvSpPr/>
            <p:nvPr/>
          </p:nvSpPr>
          <p:spPr>
            <a:xfrm>
              <a:off x="0" y="0"/>
              <a:ext cx="862208" cy="2113855"/>
            </a:xfrm>
            <a:custGeom>
              <a:avLst/>
              <a:gdLst/>
              <a:ahLst/>
              <a:cxnLst/>
              <a:rect l="l" t="t" r="r" b="b"/>
              <a:pathLst>
                <a:path w="862208" h="2113855">
                  <a:moveTo>
                    <a:pt x="287558" y="2094786"/>
                  </a:moveTo>
                  <a:cubicBezTo>
                    <a:pt x="331761" y="2106300"/>
                    <a:pt x="382015" y="2113855"/>
                    <a:pt x="431336" y="2113855"/>
                  </a:cubicBezTo>
                  <a:cubicBezTo>
                    <a:pt x="480660" y="2113855"/>
                    <a:pt x="528121" y="2107378"/>
                    <a:pt x="571858" y="2095865"/>
                  </a:cubicBezTo>
                  <a:cubicBezTo>
                    <a:pt x="572790" y="2095505"/>
                    <a:pt x="573720" y="2095505"/>
                    <a:pt x="574650" y="2095146"/>
                  </a:cubicBezTo>
                  <a:cubicBezTo>
                    <a:pt x="738902" y="2049090"/>
                    <a:pt x="859882" y="1927477"/>
                    <a:pt x="862208" y="1756453"/>
                  </a:cubicBezTo>
                  <a:lnTo>
                    <a:pt x="862208" y="0"/>
                  </a:lnTo>
                  <a:lnTo>
                    <a:pt x="0" y="0"/>
                  </a:lnTo>
                  <a:lnTo>
                    <a:pt x="0" y="1755150"/>
                  </a:lnTo>
                  <a:cubicBezTo>
                    <a:pt x="2327" y="1928195"/>
                    <a:pt x="121444" y="2049811"/>
                    <a:pt x="287558" y="2094786"/>
                  </a:cubicBezTo>
                  <a:close/>
                </a:path>
              </a:pathLst>
            </a:custGeom>
            <a:solidFill>
              <a:srgbClr val="F2F2F2"/>
            </a:solidFill>
          </p:spPr>
          <p:txBody>
            <a:bodyPr/>
            <a:lstStyle/>
            <a:p>
              <a:endParaRPr lang="en-PT" sz="700"/>
            </a:p>
          </p:txBody>
        </p:sp>
        <p:sp>
          <p:nvSpPr>
            <p:cNvPr id="4" name="TextBox 4"/>
            <p:cNvSpPr txBox="1"/>
            <p:nvPr/>
          </p:nvSpPr>
          <p:spPr>
            <a:xfrm>
              <a:off x="0" y="38100"/>
              <a:ext cx="862208" cy="1948755"/>
            </a:xfrm>
            <a:prstGeom prst="rect">
              <a:avLst/>
            </a:prstGeom>
          </p:spPr>
          <p:txBody>
            <a:bodyPr lIns="25400" tIns="25400" rIns="25400" bIns="25400" rtlCol="0" anchor="ctr"/>
            <a:lstStyle/>
            <a:p>
              <a:pPr algn="ctr">
                <a:lnSpc>
                  <a:spcPts val="1296"/>
                </a:lnSpc>
              </a:pPr>
              <a:endParaRPr sz="700"/>
            </a:p>
          </p:txBody>
        </p:sp>
      </p:grpSp>
      <p:grpSp>
        <p:nvGrpSpPr>
          <p:cNvPr id="5" name="Group 5"/>
          <p:cNvGrpSpPr/>
          <p:nvPr/>
        </p:nvGrpSpPr>
        <p:grpSpPr>
          <a:xfrm rot="-10800000">
            <a:off x="5243200" y="1130478"/>
            <a:ext cx="1636849" cy="3670689"/>
            <a:chOff x="0" y="0"/>
            <a:chExt cx="862208" cy="2113855"/>
          </a:xfrm>
        </p:grpSpPr>
        <p:sp>
          <p:nvSpPr>
            <p:cNvPr id="6" name="Freeform 6"/>
            <p:cNvSpPr/>
            <p:nvPr/>
          </p:nvSpPr>
          <p:spPr>
            <a:xfrm>
              <a:off x="0" y="0"/>
              <a:ext cx="862208" cy="2113855"/>
            </a:xfrm>
            <a:custGeom>
              <a:avLst/>
              <a:gdLst/>
              <a:ahLst/>
              <a:cxnLst/>
              <a:rect l="l" t="t" r="r" b="b"/>
              <a:pathLst>
                <a:path w="862208" h="2113855">
                  <a:moveTo>
                    <a:pt x="287558" y="2094786"/>
                  </a:moveTo>
                  <a:cubicBezTo>
                    <a:pt x="331761" y="2106300"/>
                    <a:pt x="382015" y="2113855"/>
                    <a:pt x="431336" y="2113855"/>
                  </a:cubicBezTo>
                  <a:cubicBezTo>
                    <a:pt x="480660" y="2113855"/>
                    <a:pt x="528121" y="2107378"/>
                    <a:pt x="571858" y="2095865"/>
                  </a:cubicBezTo>
                  <a:cubicBezTo>
                    <a:pt x="572790" y="2095505"/>
                    <a:pt x="573720" y="2095505"/>
                    <a:pt x="574650" y="2095146"/>
                  </a:cubicBezTo>
                  <a:cubicBezTo>
                    <a:pt x="738902" y="2049090"/>
                    <a:pt x="859882" y="1927477"/>
                    <a:pt x="862208" y="1756453"/>
                  </a:cubicBezTo>
                  <a:lnTo>
                    <a:pt x="862208" y="0"/>
                  </a:lnTo>
                  <a:lnTo>
                    <a:pt x="0" y="0"/>
                  </a:lnTo>
                  <a:lnTo>
                    <a:pt x="0" y="1755150"/>
                  </a:lnTo>
                  <a:cubicBezTo>
                    <a:pt x="2327" y="1928195"/>
                    <a:pt x="121444" y="2049811"/>
                    <a:pt x="287558" y="2094786"/>
                  </a:cubicBezTo>
                  <a:close/>
                </a:path>
              </a:pathLst>
            </a:custGeom>
            <a:solidFill>
              <a:srgbClr val="F2F2F2"/>
            </a:solidFill>
          </p:spPr>
          <p:txBody>
            <a:bodyPr/>
            <a:lstStyle/>
            <a:p>
              <a:endParaRPr lang="en-PT" sz="700"/>
            </a:p>
          </p:txBody>
        </p:sp>
        <p:sp>
          <p:nvSpPr>
            <p:cNvPr id="7" name="TextBox 7"/>
            <p:cNvSpPr txBox="1"/>
            <p:nvPr/>
          </p:nvSpPr>
          <p:spPr>
            <a:xfrm>
              <a:off x="0" y="38100"/>
              <a:ext cx="862208" cy="1948755"/>
            </a:xfrm>
            <a:prstGeom prst="rect">
              <a:avLst/>
            </a:prstGeom>
          </p:spPr>
          <p:txBody>
            <a:bodyPr lIns="25400" tIns="25400" rIns="25400" bIns="25400" rtlCol="0" anchor="ctr"/>
            <a:lstStyle/>
            <a:p>
              <a:pPr algn="ctr">
                <a:lnSpc>
                  <a:spcPts val="1296"/>
                </a:lnSpc>
              </a:pPr>
              <a:endParaRPr sz="700"/>
            </a:p>
          </p:txBody>
        </p:sp>
      </p:grpSp>
      <p:grpSp>
        <p:nvGrpSpPr>
          <p:cNvPr id="8" name="Group 8"/>
          <p:cNvGrpSpPr/>
          <p:nvPr/>
        </p:nvGrpSpPr>
        <p:grpSpPr>
          <a:xfrm rot="-10800000">
            <a:off x="7108649" y="1086483"/>
            <a:ext cx="1636849" cy="3670689"/>
            <a:chOff x="0" y="0"/>
            <a:chExt cx="862208" cy="2113855"/>
          </a:xfrm>
        </p:grpSpPr>
        <p:sp>
          <p:nvSpPr>
            <p:cNvPr id="9" name="Freeform 9"/>
            <p:cNvSpPr/>
            <p:nvPr/>
          </p:nvSpPr>
          <p:spPr>
            <a:xfrm>
              <a:off x="0" y="0"/>
              <a:ext cx="862208" cy="2113855"/>
            </a:xfrm>
            <a:custGeom>
              <a:avLst/>
              <a:gdLst/>
              <a:ahLst/>
              <a:cxnLst/>
              <a:rect l="l" t="t" r="r" b="b"/>
              <a:pathLst>
                <a:path w="862208" h="2113855">
                  <a:moveTo>
                    <a:pt x="287558" y="2094786"/>
                  </a:moveTo>
                  <a:cubicBezTo>
                    <a:pt x="331761" y="2106300"/>
                    <a:pt x="382015" y="2113855"/>
                    <a:pt x="431336" y="2113855"/>
                  </a:cubicBezTo>
                  <a:cubicBezTo>
                    <a:pt x="480660" y="2113855"/>
                    <a:pt x="528121" y="2107378"/>
                    <a:pt x="571858" y="2095865"/>
                  </a:cubicBezTo>
                  <a:cubicBezTo>
                    <a:pt x="572790" y="2095505"/>
                    <a:pt x="573720" y="2095505"/>
                    <a:pt x="574650" y="2095146"/>
                  </a:cubicBezTo>
                  <a:cubicBezTo>
                    <a:pt x="738902" y="2049090"/>
                    <a:pt x="859882" y="1927477"/>
                    <a:pt x="862208" y="1756453"/>
                  </a:cubicBezTo>
                  <a:lnTo>
                    <a:pt x="862208" y="0"/>
                  </a:lnTo>
                  <a:lnTo>
                    <a:pt x="0" y="0"/>
                  </a:lnTo>
                  <a:lnTo>
                    <a:pt x="0" y="1755150"/>
                  </a:lnTo>
                  <a:cubicBezTo>
                    <a:pt x="2327" y="1928195"/>
                    <a:pt x="121444" y="2049811"/>
                    <a:pt x="287558" y="2094786"/>
                  </a:cubicBezTo>
                  <a:close/>
                </a:path>
              </a:pathLst>
            </a:custGeom>
            <a:solidFill>
              <a:srgbClr val="F2F2F2"/>
            </a:solidFill>
          </p:spPr>
          <p:txBody>
            <a:bodyPr/>
            <a:lstStyle/>
            <a:p>
              <a:endParaRPr lang="en-PT" sz="700"/>
            </a:p>
          </p:txBody>
        </p:sp>
        <p:sp>
          <p:nvSpPr>
            <p:cNvPr id="10" name="TextBox 10"/>
            <p:cNvSpPr txBox="1"/>
            <p:nvPr/>
          </p:nvSpPr>
          <p:spPr>
            <a:xfrm>
              <a:off x="0" y="38100"/>
              <a:ext cx="862208" cy="1948755"/>
            </a:xfrm>
            <a:prstGeom prst="rect">
              <a:avLst/>
            </a:prstGeom>
          </p:spPr>
          <p:txBody>
            <a:bodyPr lIns="25400" tIns="25400" rIns="25400" bIns="25400" rtlCol="0" anchor="ctr"/>
            <a:lstStyle/>
            <a:p>
              <a:pPr algn="ctr">
                <a:lnSpc>
                  <a:spcPts val="1296"/>
                </a:lnSpc>
              </a:pPr>
              <a:endParaRPr sz="700"/>
            </a:p>
          </p:txBody>
        </p:sp>
      </p:grpSp>
      <p:grpSp>
        <p:nvGrpSpPr>
          <p:cNvPr id="11" name="Group 11"/>
          <p:cNvGrpSpPr/>
          <p:nvPr/>
        </p:nvGrpSpPr>
        <p:grpSpPr>
          <a:xfrm>
            <a:off x="3140195" y="3602485"/>
            <a:ext cx="5842862" cy="303436"/>
            <a:chOff x="0" y="0"/>
            <a:chExt cx="3077721" cy="159834"/>
          </a:xfrm>
        </p:grpSpPr>
        <p:sp>
          <p:nvSpPr>
            <p:cNvPr id="12" name="Freeform 12"/>
            <p:cNvSpPr/>
            <p:nvPr/>
          </p:nvSpPr>
          <p:spPr>
            <a:xfrm>
              <a:off x="0" y="0"/>
              <a:ext cx="3077721" cy="159834"/>
            </a:xfrm>
            <a:custGeom>
              <a:avLst/>
              <a:gdLst/>
              <a:ahLst/>
              <a:cxnLst/>
              <a:rect l="l" t="t" r="r" b="b"/>
              <a:pathLst>
                <a:path w="3077721" h="159834">
                  <a:moveTo>
                    <a:pt x="17225" y="0"/>
                  </a:moveTo>
                  <a:lnTo>
                    <a:pt x="3060496" y="0"/>
                  </a:lnTo>
                  <a:cubicBezTo>
                    <a:pt x="3065064" y="0"/>
                    <a:pt x="3069446" y="1815"/>
                    <a:pt x="3072676" y="5045"/>
                  </a:cubicBezTo>
                  <a:cubicBezTo>
                    <a:pt x="3075906" y="8276"/>
                    <a:pt x="3077721" y="12657"/>
                    <a:pt x="3077721" y="17225"/>
                  </a:cubicBezTo>
                  <a:lnTo>
                    <a:pt x="3077721" y="142609"/>
                  </a:lnTo>
                  <a:cubicBezTo>
                    <a:pt x="3077721" y="147178"/>
                    <a:pt x="3075906" y="151559"/>
                    <a:pt x="3072676" y="154789"/>
                  </a:cubicBezTo>
                  <a:cubicBezTo>
                    <a:pt x="3069446" y="158020"/>
                    <a:pt x="3065064" y="159834"/>
                    <a:pt x="3060496" y="159834"/>
                  </a:cubicBezTo>
                  <a:lnTo>
                    <a:pt x="17225" y="159834"/>
                  </a:lnTo>
                  <a:cubicBezTo>
                    <a:pt x="12657" y="159834"/>
                    <a:pt x="8276" y="158020"/>
                    <a:pt x="5045" y="154789"/>
                  </a:cubicBezTo>
                  <a:cubicBezTo>
                    <a:pt x="1815" y="151559"/>
                    <a:pt x="0" y="147178"/>
                    <a:pt x="0" y="142609"/>
                  </a:cubicBezTo>
                  <a:lnTo>
                    <a:pt x="0" y="17225"/>
                  </a:lnTo>
                  <a:cubicBezTo>
                    <a:pt x="0" y="12657"/>
                    <a:pt x="1815" y="8276"/>
                    <a:pt x="5045" y="5045"/>
                  </a:cubicBezTo>
                  <a:cubicBezTo>
                    <a:pt x="8276" y="1815"/>
                    <a:pt x="12657" y="0"/>
                    <a:pt x="17225" y="0"/>
                  </a:cubicBezTo>
                  <a:close/>
                </a:path>
              </a:pathLst>
            </a:custGeom>
            <a:solidFill>
              <a:srgbClr val="D8E3F0"/>
            </a:solidFill>
          </p:spPr>
          <p:txBody>
            <a:bodyPr/>
            <a:lstStyle/>
            <a:p>
              <a:endParaRPr lang="en-PT" sz="700"/>
            </a:p>
          </p:txBody>
        </p:sp>
        <p:sp>
          <p:nvSpPr>
            <p:cNvPr id="13" name="TextBox 13"/>
            <p:cNvSpPr txBox="1"/>
            <p:nvPr/>
          </p:nvSpPr>
          <p:spPr>
            <a:xfrm>
              <a:off x="0" y="38100"/>
              <a:ext cx="3077721" cy="121734"/>
            </a:xfrm>
            <a:prstGeom prst="rect">
              <a:avLst/>
            </a:prstGeom>
          </p:spPr>
          <p:txBody>
            <a:bodyPr lIns="25400" tIns="25400" rIns="25400" bIns="25400" rtlCol="0" anchor="ctr"/>
            <a:lstStyle/>
            <a:p>
              <a:pPr algn="ctr">
                <a:lnSpc>
                  <a:spcPts val="1296"/>
                </a:lnSpc>
              </a:pPr>
              <a:endParaRPr sz="700"/>
            </a:p>
          </p:txBody>
        </p:sp>
      </p:grpSp>
      <p:sp>
        <p:nvSpPr>
          <p:cNvPr id="29" name="TextBox 29"/>
          <p:cNvSpPr txBox="1"/>
          <p:nvPr/>
        </p:nvSpPr>
        <p:spPr>
          <a:xfrm>
            <a:off x="8745498" y="4801167"/>
            <a:ext cx="190335" cy="102592"/>
          </a:xfrm>
          <a:prstGeom prst="rect">
            <a:avLst/>
          </a:prstGeom>
        </p:spPr>
        <p:txBody>
          <a:bodyPr lIns="0" tIns="0" rIns="0" bIns="0" rtlCol="0" anchor="t">
            <a:spAutoFit/>
          </a:bodyPr>
          <a:lstStyle/>
          <a:p>
            <a:pPr algn="r">
              <a:lnSpc>
                <a:spcPts val="810"/>
              </a:lnSpc>
            </a:pPr>
            <a:r>
              <a:rPr lang="en-US" sz="675" dirty="0">
                <a:latin typeface="Open Sans Bold"/>
                <a:ea typeface="Open Sans Bold"/>
                <a:cs typeface="Open Sans Bold"/>
                <a:sym typeface="Open Sans Bold"/>
              </a:rPr>
              <a:t>7</a:t>
            </a:r>
          </a:p>
        </p:txBody>
      </p:sp>
      <p:sp>
        <p:nvSpPr>
          <p:cNvPr id="37" name="TextBox 37"/>
          <p:cNvSpPr txBox="1"/>
          <p:nvPr/>
        </p:nvSpPr>
        <p:spPr>
          <a:xfrm>
            <a:off x="3140193" y="3662953"/>
            <a:ext cx="5842863" cy="192360"/>
          </a:xfrm>
          <a:prstGeom prst="rect">
            <a:avLst/>
          </a:prstGeom>
        </p:spPr>
        <p:txBody>
          <a:bodyPr wrap="square" lIns="0" tIns="0" rIns="0" bIns="0" rtlCol="0" anchor="t">
            <a:spAutoFit/>
          </a:bodyPr>
          <a:lstStyle/>
          <a:p>
            <a:pPr algn="ctr">
              <a:lnSpc>
                <a:spcPts val="1458"/>
              </a:lnSpc>
            </a:pPr>
            <a:r>
              <a:rPr lang="en-US" sz="1350" dirty="0">
                <a:solidFill>
                  <a:srgbClr val="033F85"/>
                </a:solidFill>
                <a:latin typeface="Open Sans Bold"/>
                <a:ea typeface="Open Sans Bold"/>
                <a:cs typeface="Open Sans Bold"/>
                <a:sym typeface="Open Sans Bold"/>
              </a:rPr>
              <a:t>Definition of Done                     </a:t>
            </a:r>
          </a:p>
        </p:txBody>
      </p:sp>
      <p:grpSp>
        <p:nvGrpSpPr>
          <p:cNvPr id="38" name="Group 13">
            <a:extLst>
              <a:ext uri="{FF2B5EF4-FFF2-40B4-BE49-F238E27FC236}">
                <a16:creationId xmlns:a16="http://schemas.microsoft.com/office/drawing/2014/main" id="{A890AD53-07A5-7B53-B239-937FE4ABE361}"/>
              </a:ext>
            </a:extLst>
          </p:cNvPr>
          <p:cNvGrpSpPr/>
          <p:nvPr/>
        </p:nvGrpSpPr>
        <p:grpSpPr>
          <a:xfrm>
            <a:off x="3771746" y="706791"/>
            <a:ext cx="847375" cy="847375"/>
            <a:chOff x="0" y="0"/>
            <a:chExt cx="812800" cy="812800"/>
          </a:xfrm>
        </p:grpSpPr>
        <p:sp>
          <p:nvSpPr>
            <p:cNvPr id="39" name="Freeform 14">
              <a:extLst>
                <a:ext uri="{FF2B5EF4-FFF2-40B4-BE49-F238E27FC236}">
                  <a16:creationId xmlns:a16="http://schemas.microsoft.com/office/drawing/2014/main" id="{CC5268EE-1878-B22A-534E-B115422044C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4C2">
                    <a:alpha val="100000"/>
                  </a:srgbClr>
                </a:gs>
                <a:gs pos="100000">
                  <a:srgbClr val="043F85">
                    <a:alpha val="100000"/>
                  </a:srgbClr>
                </a:gs>
              </a:gsLst>
              <a:lin ang="2700000"/>
            </a:gradFill>
          </p:spPr>
          <p:txBody>
            <a:bodyPr/>
            <a:lstStyle/>
            <a:p>
              <a:endParaRPr lang="en-PT" sz="700"/>
            </a:p>
          </p:txBody>
        </p:sp>
        <p:sp>
          <p:nvSpPr>
            <p:cNvPr id="40" name="TextBox 15">
              <a:extLst>
                <a:ext uri="{FF2B5EF4-FFF2-40B4-BE49-F238E27FC236}">
                  <a16:creationId xmlns:a16="http://schemas.microsoft.com/office/drawing/2014/main" id="{99C6F7F8-3A71-519D-7CD9-7CA5032D255B}"/>
                </a:ext>
              </a:extLst>
            </p:cNvPr>
            <p:cNvSpPr txBox="1"/>
            <p:nvPr/>
          </p:nvSpPr>
          <p:spPr>
            <a:xfrm>
              <a:off x="76200" y="114300"/>
              <a:ext cx="660400" cy="622300"/>
            </a:xfrm>
            <a:prstGeom prst="rect">
              <a:avLst/>
            </a:prstGeom>
          </p:spPr>
          <p:txBody>
            <a:bodyPr lIns="25400" tIns="25400" rIns="25400" bIns="25400" rtlCol="0" anchor="ctr"/>
            <a:lstStyle/>
            <a:p>
              <a:pPr algn="ctr">
                <a:lnSpc>
                  <a:spcPts val="1296"/>
                </a:lnSpc>
              </a:pPr>
              <a:endParaRPr sz="700"/>
            </a:p>
          </p:txBody>
        </p:sp>
      </p:grpSp>
      <p:grpSp>
        <p:nvGrpSpPr>
          <p:cNvPr id="41" name="Group 16">
            <a:extLst>
              <a:ext uri="{FF2B5EF4-FFF2-40B4-BE49-F238E27FC236}">
                <a16:creationId xmlns:a16="http://schemas.microsoft.com/office/drawing/2014/main" id="{C73EE1C7-774F-4E1A-521C-4EB46631D70F}"/>
              </a:ext>
            </a:extLst>
          </p:cNvPr>
          <p:cNvGrpSpPr/>
          <p:nvPr/>
        </p:nvGrpSpPr>
        <p:grpSpPr>
          <a:xfrm>
            <a:off x="5637938" y="706791"/>
            <a:ext cx="847375" cy="847375"/>
            <a:chOff x="0" y="0"/>
            <a:chExt cx="812800" cy="812800"/>
          </a:xfrm>
        </p:grpSpPr>
        <p:sp>
          <p:nvSpPr>
            <p:cNvPr id="42" name="Freeform 17">
              <a:extLst>
                <a:ext uri="{FF2B5EF4-FFF2-40B4-BE49-F238E27FC236}">
                  <a16:creationId xmlns:a16="http://schemas.microsoft.com/office/drawing/2014/main" id="{C76EB442-B910-A1F8-BF21-14380E18539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4C2">
                    <a:alpha val="100000"/>
                  </a:srgbClr>
                </a:gs>
                <a:gs pos="100000">
                  <a:srgbClr val="043F85">
                    <a:alpha val="100000"/>
                  </a:srgbClr>
                </a:gs>
              </a:gsLst>
              <a:lin ang="2700000"/>
            </a:gradFill>
          </p:spPr>
          <p:txBody>
            <a:bodyPr/>
            <a:lstStyle/>
            <a:p>
              <a:endParaRPr lang="en-PT" sz="700"/>
            </a:p>
          </p:txBody>
        </p:sp>
        <p:sp>
          <p:nvSpPr>
            <p:cNvPr id="43" name="TextBox 18">
              <a:extLst>
                <a:ext uri="{FF2B5EF4-FFF2-40B4-BE49-F238E27FC236}">
                  <a16:creationId xmlns:a16="http://schemas.microsoft.com/office/drawing/2014/main" id="{BE3B04EF-28BB-FCDB-8183-E5589E21F846}"/>
                </a:ext>
              </a:extLst>
            </p:cNvPr>
            <p:cNvSpPr txBox="1"/>
            <p:nvPr/>
          </p:nvSpPr>
          <p:spPr>
            <a:xfrm>
              <a:off x="76200" y="114300"/>
              <a:ext cx="660400" cy="622300"/>
            </a:xfrm>
            <a:prstGeom prst="rect">
              <a:avLst/>
            </a:prstGeom>
          </p:spPr>
          <p:txBody>
            <a:bodyPr lIns="25400" tIns="25400" rIns="25400" bIns="25400" rtlCol="0" anchor="ctr"/>
            <a:lstStyle/>
            <a:p>
              <a:pPr algn="ctr">
                <a:lnSpc>
                  <a:spcPts val="1296"/>
                </a:lnSpc>
              </a:pPr>
              <a:endParaRPr sz="700"/>
            </a:p>
          </p:txBody>
        </p:sp>
      </p:grpSp>
      <p:grpSp>
        <p:nvGrpSpPr>
          <p:cNvPr id="44" name="Group 19">
            <a:extLst>
              <a:ext uri="{FF2B5EF4-FFF2-40B4-BE49-F238E27FC236}">
                <a16:creationId xmlns:a16="http://schemas.microsoft.com/office/drawing/2014/main" id="{BB4650BC-A113-1A76-620C-87764BDDB38F}"/>
              </a:ext>
            </a:extLst>
          </p:cNvPr>
          <p:cNvGrpSpPr/>
          <p:nvPr/>
        </p:nvGrpSpPr>
        <p:grpSpPr>
          <a:xfrm>
            <a:off x="7464356" y="706791"/>
            <a:ext cx="847375" cy="847375"/>
            <a:chOff x="0" y="0"/>
            <a:chExt cx="812800" cy="812800"/>
          </a:xfrm>
        </p:grpSpPr>
        <p:sp>
          <p:nvSpPr>
            <p:cNvPr id="45" name="Freeform 20">
              <a:extLst>
                <a:ext uri="{FF2B5EF4-FFF2-40B4-BE49-F238E27FC236}">
                  <a16:creationId xmlns:a16="http://schemas.microsoft.com/office/drawing/2014/main" id="{A952BC99-37AA-7F96-55DC-21D9A455221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4C2">
                    <a:alpha val="100000"/>
                  </a:srgbClr>
                </a:gs>
                <a:gs pos="100000">
                  <a:srgbClr val="043F85">
                    <a:alpha val="100000"/>
                  </a:srgbClr>
                </a:gs>
              </a:gsLst>
              <a:lin ang="2700000"/>
            </a:gradFill>
          </p:spPr>
          <p:txBody>
            <a:bodyPr/>
            <a:lstStyle/>
            <a:p>
              <a:endParaRPr lang="en-PT" sz="700"/>
            </a:p>
          </p:txBody>
        </p:sp>
        <p:sp>
          <p:nvSpPr>
            <p:cNvPr id="46" name="TextBox 21">
              <a:extLst>
                <a:ext uri="{FF2B5EF4-FFF2-40B4-BE49-F238E27FC236}">
                  <a16:creationId xmlns:a16="http://schemas.microsoft.com/office/drawing/2014/main" id="{B30B75D0-48CF-2279-877B-BE5DE4208F62}"/>
                </a:ext>
              </a:extLst>
            </p:cNvPr>
            <p:cNvSpPr txBox="1"/>
            <p:nvPr/>
          </p:nvSpPr>
          <p:spPr>
            <a:xfrm>
              <a:off x="76200" y="114300"/>
              <a:ext cx="660400" cy="622300"/>
            </a:xfrm>
            <a:prstGeom prst="rect">
              <a:avLst/>
            </a:prstGeom>
          </p:spPr>
          <p:txBody>
            <a:bodyPr lIns="25400" tIns="25400" rIns="25400" bIns="25400" rtlCol="0" anchor="ctr"/>
            <a:lstStyle/>
            <a:p>
              <a:pPr algn="ctr">
                <a:lnSpc>
                  <a:spcPts val="1296"/>
                </a:lnSpc>
              </a:pPr>
              <a:endParaRPr sz="700"/>
            </a:p>
          </p:txBody>
        </p:sp>
      </p:grpSp>
      <p:sp>
        <p:nvSpPr>
          <p:cNvPr id="47" name="Freeform 22">
            <a:extLst>
              <a:ext uri="{FF2B5EF4-FFF2-40B4-BE49-F238E27FC236}">
                <a16:creationId xmlns:a16="http://schemas.microsoft.com/office/drawing/2014/main" id="{FC3738CC-12A0-2A0F-FE45-48549CD1250A}"/>
              </a:ext>
            </a:extLst>
          </p:cNvPr>
          <p:cNvSpPr/>
          <p:nvPr/>
        </p:nvSpPr>
        <p:spPr>
          <a:xfrm>
            <a:off x="3951449" y="879271"/>
            <a:ext cx="487969" cy="502413"/>
          </a:xfrm>
          <a:custGeom>
            <a:avLst/>
            <a:gdLst/>
            <a:ahLst/>
            <a:cxnLst/>
            <a:rect l="l" t="t" r="r" b="b"/>
            <a:pathLst>
              <a:path w="975938" h="1004826">
                <a:moveTo>
                  <a:pt x="0" y="0"/>
                </a:moveTo>
                <a:lnTo>
                  <a:pt x="975938" y="0"/>
                </a:lnTo>
                <a:lnTo>
                  <a:pt x="975938" y="1004827"/>
                </a:lnTo>
                <a:lnTo>
                  <a:pt x="0" y="10048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T" sz="700"/>
          </a:p>
        </p:txBody>
      </p:sp>
      <p:sp>
        <p:nvSpPr>
          <p:cNvPr id="48" name="Freeform 23">
            <a:extLst>
              <a:ext uri="{FF2B5EF4-FFF2-40B4-BE49-F238E27FC236}">
                <a16:creationId xmlns:a16="http://schemas.microsoft.com/office/drawing/2014/main" id="{2B6ED94D-E40E-64E9-A708-C3CF42D7CB6F}"/>
              </a:ext>
            </a:extLst>
          </p:cNvPr>
          <p:cNvSpPr/>
          <p:nvPr/>
        </p:nvSpPr>
        <p:spPr>
          <a:xfrm>
            <a:off x="5851688" y="920540"/>
            <a:ext cx="419876" cy="419876"/>
          </a:xfrm>
          <a:custGeom>
            <a:avLst/>
            <a:gdLst/>
            <a:ahLst/>
            <a:cxnLst/>
            <a:rect l="l" t="t" r="r" b="b"/>
            <a:pathLst>
              <a:path w="839751" h="839751">
                <a:moveTo>
                  <a:pt x="0" y="0"/>
                </a:moveTo>
                <a:lnTo>
                  <a:pt x="839751" y="0"/>
                </a:lnTo>
                <a:lnTo>
                  <a:pt x="839751" y="839751"/>
                </a:lnTo>
                <a:lnTo>
                  <a:pt x="0" y="8397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sz="700"/>
          </a:p>
        </p:txBody>
      </p:sp>
      <p:sp>
        <p:nvSpPr>
          <p:cNvPr id="49" name="Freeform 24">
            <a:extLst>
              <a:ext uri="{FF2B5EF4-FFF2-40B4-BE49-F238E27FC236}">
                <a16:creationId xmlns:a16="http://schemas.microsoft.com/office/drawing/2014/main" id="{0E5105AB-C911-7392-C1FF-C14EF241D960}"/>
              </a:ext>
            </a:extLst>
          </p:cNvPr>
          <p:cNvSpPr/>
          <p:nvPr/>
        </p:nvSpPr>
        <p:spPr>
          <a:xfrm>
            <a:off x="7694437" y="920540"/>
            <a:ext cx="420383" cy="401466"/>
          </a:xfrm>
          <a:custGeom>
            <a:avLst/>
            <a:gdLst/>
            <a:ahLst/>
            <a:cxnLst/>
            <a:rect l="l" t="t" r="r" b="b"/>
            <a:pathLst>
              <a:path w="840766" h="802932">
                <a:moveTo>
                  <a:pt x="0" y="0"/>
                </a:moveTo>
                <a:lnTo>
                  <a:pt x="840766" y="0"/>
                </a:lnTo>
                <a:lnTo>
                  <a:pt x="840766" y="802932"/>
                </a:lnTo>
                <a:lnTo>
                  <a:pt x="0" y="8029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T" sz="700"/>
          </a:p>
        </p:txBody>
      </p:sp>
      <p:sp>
        <p:nvSpPr>
          <p:cNvPr id="50" name="TextBox 27">
            <a:extLst>
              <a:ext uri="{FF2B5EF4-FFF2-40B4-BE49-F238E27FC236}">
                <a16:creationId xmlns:a16="http://schemas.microsoft.com/office/drawing/2014/main" id="{E7ACC889-EBCA-150A-60CB-54136420CCAC}"/>
              </a:ext>
            </a:extLst>
          </p:cNvPr>
          <p:cNvSpPr txBox="1"/>
          <p:nvPr/>
        </p:nvSpPr>
        <p:spPr>
          <a:xfrm>
            <a:off x="3564539" y="1752492"/>
            <a:ext cx="1261790" cy="192360"/>
          </a:xfrm>
          <a:prstGeom prst="rect">
            <a:avLst/>
          </a:prstGeom>
        </p:spPr>
        <p:txBody>
          <a:bodyPr lIns="0" tIns="0" rIns="0" bIns="0" rtlCol="0" anchor="t">
            <a:spAutoFit/>
          </a:bodyPr>
          <a:lstStyle/>
          <a:p>
            <a:pPr algn="ctr">
              <a:lnSpc>
                <a:spcPts val="1458"/>
              </a:lnSpc>
            </a:pPr>
            <a:r>
              <a:rPr lang="en-US" sz="1350" dirty="0">
                <a:solidFill>
                  <a:srgbClr val="033F85"/>
                </a:solidFill>
                <a:latin typeface="Open Sans Bold"/>
                <a:ea typeface="Open Sans Bold"/>
                <a:cs typeface="Open Sans Bold"/>
                <a:sym typeface="Open Sans Bold"/>
              </a:rPr>
              <a:t>Need</a:t>
            </a:r>
          </a:p>
        </p:txBody>
      </p:sp>
      <p:sp>
        <p:nvSpPr>
          <p:cNvPr id="51" name="TextBox 28">
            <a:extLst>
              <a:ext uri="{FF2B5EF4-FFF2-40B4-BE49-F238E27FC236}">
                <a16:creationId xmlns:a16="http://schemas.microsoft.com/office/drawing/2014/main" id="{C4D2C07B-8277-1A76-8BE1-FF09959DD1E6}"/>
              </a:ext>
            </a:extLst>
          </p:cNvPr>
          <p:cNvSpPr txBox="1"/>
          <p:nvPr/>
        </p:nvSpPr>
        <p:spPr>
          <a:xfrm>
            <a:off x="5332506" y="1752492"/>
            <a:ext cx="1458239" cy="192360"/>
          </a:xfrm>
          <a:prstGeom prst="rect">
            <a:avLst/>
          </a:prstGeom>
        </p:spPr>
        <p:txBody>
          <a:bodyPr lIns="0" tIns="0" rIns="0" bIns="0" rtlCol="0" anchor="t">
            <a:spAutoFit/>
          </a:bodyPr>
          <a:lstStyle/>
          <a:p>
            <a:pPr algn="ctr">
              <a:lnSpc>
                <a:spcPts val="1458"/>
              </a:lnSpc>
            </a:pPr>
            <a:r>
              <a:rPr lang="en-US" sz="1350" dirty="0">
                <a:solidFill>
                  <a:srgbClr val="033F85"/>
                </a:solidFill>
                <a:latin typeface="Open Sans Bold"/>
                <a:ea typeface="Open Sans Bold"/>
                <a:cs typeface="Open Sans Bold"/>
                <a:sym typeface="Open Sans Bold"/>
              </a:rPr>
              <a:t>Feature</a:t>
            </a:r>
          </a:p>
        </p:txBody>
      </p:sp>
      <p:sp>
        <p:nvSpPr>
          <p:cNvPr id="52" name="TextBox 29">
            <a:extLst>
              <a:ext uri="{FF2B5EF4-FFF2-40B4-BE49-F238E27FC236}">
                <a16:creationId xmlns:a16="http://schemas.microsoft.com/office/drawing/2014/main" id="{69FD00B7-9DA4-EE5A-E424-D945744A32FC}"/>
              </a:ext>
            </a:extLst>
          </p:cNvPr>
          <p:cNvSpPr txBox="1"/>
          <p:nvPr/>
        </p:nvSpPr>
        <p:spPr>
          <a:xfrm>
            <a:off x="7030588" y="1752492"/>
            <a:ext cx="1714910" cy="192360"/>
          </a:xfrm>
          <a:prstGeom prst="rect">
            <a:avLst/>
          </a:prstGeom>
        </p:spPr>
        <p:txBody>
          <a:bodyPr lIns="0" tIns="0" rIns="0" bIns="0" rtlCol="0" anchor="t">
            <a:spAutoFit/>
          </a:bodyPr>
          <a:lstStyle/>
          <a:p>
            <a:pPr algn="ctr">
              <a:lnSpc>
                <a:spcPts val="1458"/>
              </a:lnSpc>
            </a:pPr>
            <a:r>
              <a:rPr lang="en-US" sz="1350" dirty="0">
                <a:solidFill>
                  <a:srgbClr val="033F85"/>
                </a:solidFill>
                <a:latin typeface="Open Sans Bold"/>
                <a:ea typeface="Open Sans Bold"/>
                <a:cs typeface="Open Sans Bold"/>
                <a:sym typeface="Open Sans Bold"/>
              </a:rPr>
              <a:t>Task</a:t>
            </a:r>
          </a:p>
        </p:txBody>
      </p:sp>
      <p:sp>
        <p:nvSpPr>
          <p:cNvPr id="53" name="TextBox 30">
            <a:extLst>
              <a:ext uri="{FF2B5EF4-FFF2-40B4-BE49-F238E27FC236}">
                <a16:creationId xmlns:a16="http://schemas.microsoft.com/office/drawing/2014/main" id="{381C68A2-F2B8-0AB1-1806-A905E5A4A173}"/>
              </a:ext>
            </a:extLst>
          </p:cNvPr>
          <p:cNvSpPr txBox="1"/>
          <p:nvPr/>
        </p:nvSpPr>
        <p:spPr>
          <a:xfrm>
            <a:off x="3691331" y="2144541"/>
            <a:ext cx="1008206" cy="507831"/>
          </a:xfrm>
          <a:prstGeom prst="rect">
            <a:avLst/>
          </a:prstGeom>
        </p:spPr>
        <p:txBody>
          <a:bodyPr lIns="0" tIns="0" rIns="0" bIns="0" rtlCol="0" anchor="t">
            <a:spAutoFit/>
          </a:bodyPr>
          <a:lstStyle/>
          <a:p>
            <a:pPr algn="ctr"/>
            <a:r>
              <a:rPr lang="en-US" sz="1100" dirty="0">
                <a:solidFill>
                  <a:srgbClr val="0E0E0E"/>
                </a:solidFill>
                <a:effectLst/>
                <a:latin typeface=".SF NS"/>
              </a:rPr>
              <a:t>View company revenue in real-time</a:t>
            </a:r>
          </a:p>
        </p:txBody>
      </p:sp>
      <p:sp>
        <p:nvSpPr>
          <p:cNvPr id="54" name="TextBox 31">
            <a:extLst>
              <a:ext uri="{FF2B5EF4-FFF2-40B4-BE49-F238E27FC236}">
                <a16:creationId xmlns:a16="http://schemas.microsoft.com/office/drawing/2014/main" id="{2D57F3C0-E0DC-F8D7-7824-3111C351A323}"/>
              </a:ext>
            </a:extLst>
          </p:cNvPr>
          <p:cNvSpPr txBox="1"/>
          <p:nvPr/>
        </p:nvSpPr>
        <p:spPr>
          <a:xfrm>
            <a:off x="5430730" y="2144541"/>
            <a:ext cx="1261790" cy="338554"/>
          </a:xfrm>
          <a:prstGeom prst="rect">
            <a:avLst/>
          </a:prstGeom>
        </p:spPr>
        <p:txBody>
          <a:bodyPr lIns="0" tIns="0" rIns="0" bIns="0" rtlCol="0" anchor="t">
            <a:spAutoFit/>
          </a:bodyPr>
          <a:lstStyle/>
          <a:p>
            <a:pPr algn="ctr"/>
            <a:r>
              <a:rPr lang="en-US" sz="1100" dirty="0">
                <a:solidFill>
                  <a:srgbClr val="0E0E0E"/>
                </a:solidFill>
                <a:effectLst/>
                <a:latin typeface=".SF NS"/>
              </a:rPr>
              <a:t>Weekly revenue bar chart</a:t>
            </a:r>
          </a:p>
        </p:txBody>
      </p:sp>
      <p:sp>
        <p:nvSpPr>
          <p:cNvPr id="55" name="TextBox 32">
            <a:extLst>
              <a:ext uri="{FF2B5EF4-FFF2-40B4-BE49-F238E27FC236}">
                <a16:creationId xmlns:a16="http://schemas.microsoft.com/office/drawing/2014/main" id="{34734D68-2C53-2298-C7EA-0A0E42AF0DEA}"/>
              </a:ext>
            </a:extLst>
          </p:cNvPr>
          <p:cNvSpPr txBox="1"/>
          <p:nvPr/>
        </p:nvSpPr>
        <p:spPr>
          <a:xfrm>
            <a:off x="7278202" y="2153829"/>
            <a:ext cx="1219683" cy="677108"/>
          </a:xfrm>
          <a:prstGeom prst="rect">
            <a:avLst/>
          </a:prstGeom>
        </p:spPr>
        <p:txBody>
          <a:bodyPr lIns="0" tIns="0" rIns="0" bIns="0" rtlCol="0" anchor="t">
            <a:spAutoFit/>
          </a:bodyPr>
          <a:lstStyle/>
          <a:p>
            <a:pPr algn="ctr"/>
            <a:r>
              <a:rPr lang="en-US" sz="1100" dirty="0">
                <a:solidFill>
                  <a:srgbClr val="0E0E0E"/>
                </a:solidFill>
                <a:effectLst/>
                <a:latin typeface=".SF NS"/>
              </a:rPr>
              <a:t>Build a query, perform the correct aggregation, and create the chart</a:t>
            </a:r>
          </a:p>
        </p:txBody>
      </p:sp>
      <p:sp>
        <p:nvSpPr>
          <p:cNvPr id="56" name="TextBox 33">
            <a:extLst>
              <a:ext uri="{FF2B5EF4-FFF2-40B4-BE49-F238E27FC236}">
                <a16:creationId xmlns:a16="http://schemas.microsoft.com/office/drawing/2014/main" id="{837DB633-6B0B-DE36-686F-926C22371A27}"/>
              </a:ext>
            </a:extLst>
          </p:cNvPr>
          <p:cNvSpPr txBox="1"/>
          <p:nvPr/>
        </p:nvSpPr>
        <p:spPr>
          <a:xfrm>
            <a:off x="755413" y="2356137"/>
            <a:ext cx="2118856" cy="654603"/>
          </a:xfrm>
          <a:prstGeom prst="rect">
            <a:avLst/>
          </a:prstGeom>
        </p:spPr>
        <p:txBody>
          <a:bodyPr lIns="0" tIns="0" rIns="0" bIns="0" rtlCol="0" anchor="t">
            <a:spAutoFit/>
          </a:bodyPr>
          <a:lstStyle/>
          <a:p>
            <a:pPr>
              <a:lnSpc>
                <a:spcPts val="2646"/>
              </a:lnSpc>
            </a:pPr>
            <a:r>
              <a:rPr lang="pt-PT" sz="2100" dirty="0" err="1">
                <a:solidFill>
                  <a:srgbClr val="033F85"/>
                </a:solidFill>
                <a:latin typeface="Open Sans Bold"/>
                <a:ea typeface="Open Sans Bold"/>
                <a:cs typeface="Open Sans Bold"/>
                <a:sym typeface="Open Sans Bold"/>
              </a:rPr>
              <a:t>Tech</a:t>
            </a:r>
            <a:r>
              <a:rPr lang="pt-PT" sz="2100" dirty="0">
                <a:solidFill>
                  <a:srgbClr val="033F85"/>
                </a:solidFill>
                <a:latin typeface="Open Sans Bold"/>
                <a:ea typeface="Open Sans Bold"/>
                <a:cs typeface="Open Sans Bold"/>
                <a:sym typeface="Open Sans Bold"/>
              </a:rPr>
              <a:t> Project Management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6EA7C-D89D-1D67-BFC9-DC6B68E92896}"/>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C96A0DC3-8445-5A55-1860-456994976083}"/>
              </a:ext>
            </a:extLst>
          </p:cNvPr>
          <p:cNvSpPr txBox="1"/>
          <p:nvPr/>
        </p:nvSpPr>
        <p:spPr>
          <a:xfrm>
            <a:off x="8745498" y="4801167"/>
            <a:ext cx="190335" cy="102592"/>
          </a:xfrm>
          <a:prstGeom prst="rect">
            <a:avLst/>
          </a:prstGeom>
        </p:spPr>
        <p:txBody>
          <a:bodyPr lIns="0" tIns="0" rIns="0" bIns="0" rtlCol="0" anchor="t">
            <a:spAutoFit/>
          </a:bodyPr>
          <a:lstStyle/>
          <a:p>
            <a:pPr algn="r">
              <a:lnSpc>
                <a:spcPts val="810"/>
              </a:lnSpc>
            </a:pPr>
            <a:r>
              <a:rPr lang="en-US" sz="675" dirty="0">
                <a:latin typeface="Open Sans Bold"/>
                <a:ea typeface="Open Sans Bold"/>
                <a:cs typeface="Open Sans Bold"/>
                <a:sym typeface="Open Sans Bold"/>
              </a:rPr>
              <a:t>2</a:t>
            </a:r>
          </a:p>
        </p:txBody>
      </p:sp>
      <p:pic>
        <p:nvPicPr>
          <p:cNvPr id="14" name="Picture 13">
            <a:extLst>
              <a:ext uri="{FF2B5EF4-FFF2-40B4-BE49-F238E27FC236}">
                <a16:creationId xmlns:a16="http://schemas.microsoft.com/office/drawing/2014/main" id="{734D0F02-814E-20B4-D8FE-B2B8D3739354}"/>
              </a:ext>
            </a:extLst>
          </p:cNvPr>
          <p:cNvPicPr>
            <a:picLocks noChangeAspect="1"/>
          </p:cNvPicPr>
          <p:nvPr/>
        </p:nvPicPr>
        <p:blipFill>
          <a:blip r:embed="rId2"/>
          <a:stretch>
            <a:fillRect/>
          </a:stretch>
        </p:blipFill>
        <p:spPr>
          <a:xfrm>
            <a:off x="561975" y="2445831"/>
            <a:ext cx="1562100" cy="1562100"/>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F0CF9056-BC41-99FE-6D7B-10701427FB73}"/>
              </a:ext>
            </a:extLst>
          </p:cNvPr>
          <p:cNvPicPr>
            <a:picLocks noChangeAspect="1"/>
          </p:cNvPicPr>
          <p:nvPr/>
        </p:nvPicPr>
        <p:blipFill>
          <a:blip r:embed="rId3"/>
          <a:stretch>
            <a:fillRect/>
          </a:stretch>
        </p:blipFill>
        <p:spPr>
          <a:xfrm>
            <a:off x="4876800" y="2445831"/>
            <a:ext cx="1557040" cy="1557040"/>
          </a:xfrm>
          <a:prstGeom prst="rect">
            <a:avLst/>
          </a:prstGeom>
          <a:ln>
            <a:noFill/>
          </a:ln>
          <a:effectLst>
            <a:outerShdw blurRad="292100" dist="139700" dir="2700000" algn="tl" rotWithShape="0">
              <a:srgbClr val="333333">
                <a:alpha val="65000"/>
              </a:srgbClr>
            </a:outerShdw>
          </a:effectLst>
        </p:spPr>
      </p:pic>
      <p:sp>
        <p:nvSpPr>
          <p:cNvPr id="7" name="TextBox 9">
            <a:extLst>
              <a:ext uri="{FF2B5EF4-FFF2-40B4-BE49-F238E27FC236}">
                <a16:creationId xmlns:a16="http://schemas.microsoft.com/office/drawing/2014/main" id="{6C01E95A-D969-F1DD-2925-FC96E575FF2C}"/>
              </a:ext>
            </a:extLst>
          </p:cNvPr>
          <p:cNvSpPr txBox="1"/>
          <p:nvPr/>
        </p:nvSpPr>
        <p:spPr>
          <a:xfrm>
            <a:off x="0" y="1733550"/>
            <a:ext cx="4572001" cy="384721"/>
          </a:xfrm>
          <a:prstGeom prst="rect">
            <a:avLst/>
          </a:prstGeom>
        </p:spPr>
        <p:txBody>
          <a:bodyPr wrap="square" lIns="0" tIns="0" rIns="0" bIns="0" rtlCol="0" anchor="t">
            <a:spAutoFit/>
          </a:bodyPr>
          <a:lstStyle/>
          <a:p>
            <a:pPr algn="ctr">
              <a:lnSpc>
                <a:spcPts val="3000"/>
              </a:lnSpc>
              <a:spcBef>
                <a:spcPct val="0"/>
              </a:spcBef>
            </a:pPr>
            <a:r>
              <a:rPr lang="pt-PT" sz="2500" dirty="0">
                <a:solidFill>
                  <a:schemeClr val="tx1"/>
                </a:solidFill>
                <a:latin typeface="Open Sans"/>
                <a:ea typeface="Open Sans"/>
                <a:cs typeface="Open Sans"/>
                <a:sym typeface="Open Sans"/>
              </a:rPr>
              <a:t>Software</a:t>
            </a:r>
            <a:endParaRPr lang="pt-PT" sz="2500" dirty="0">
              <a:solidFill>
                <a:schemeClr val="tx1"/>
              </a:solidFill>
              <a:latin typeface="Open Sans Bold"/>
              <a:ea typeface="Open Sans Bold"/>
              <a:cs typeface="Open Sans Bold"/>
              <a:sym typeface="Open Sans Bold"/>
            </a:endParaRPr>
          </a:p>
        </p:txBody>
      </p:sp>
      <p:sp>
        <p:nvSpPr>
          <p:cNvPr id="8" name="TextBox 9">
            <a:extLst>
              <a:ext uri="{FF2B5EF4-FFF2-40B4-BE49-F238E27FC236}">
                <a16:creationId xmlns:a16="http://schemas.microsoft.com/office/drawing/2014/main" id="{9A5AA118-77B6-F039-B65D-8D9EF362800D}"/>
              </a:ext>
            </a:extLst>
          </p:cNvPr>
          <p:cNvSpPr txBox="1"/>
          <p:nvPr/>
        </p:nvSpPr>
        <p:spPr>
          <a:xfrm>
            <a:off x="4589206" y="1733550"/>
            <a:ext cx="4572001" cy="384721"/>
          </a:xfrm>
          <a:prstGeom prst="rect">
            <a:avLst/>
          </a:prstGeom>
        </p:spPr>
        <p:txBody>
          <a:bodyPr wrap="square" lIns="0" tIns="0" rIns="0" bIns="0" rtlCol="0" anchor="t">
            <a:spAutoFit/>
          </a:bodyPr>
          <a:lstStyle/>
          <a:p>
            <a:pPr algn="ctr">
              <a:lnSpc>
                <a:spcPts val="3000"/>
              </a:lnSpc>
              <a:spcBef>
                <a:spcPct val="0"/>
              </a:spcBef>
            </a:pPr>
            <a:r>
              <a:rPr lang="pt-PT" sz="2500" dirty="0">
                <a:solidFill>
                  <a:schemeClr val="tx1"/>
                </a:solidFill>
                <a:latin typeface="Open Sans"/>
                <a:ea typeface="Open Sans"/>
                <a:cs typeface="Open Sans"/>
                <a:sym typeface="Open Sans"/>
              </a:rPr>
              <a:t>Real </a:t>
            </a:r>
            <a:r>
              <a:rPr lang="pt-PT" sz="2500" dirty="0" err="1">
                <a:solidFill>
                  <a:schemeClr val="tx1"/>
                </a:solidFill>
                <a:latin typeface="Open Sans"/>
                <a:ea typeface="Open Sans"/>
                <a:cs typeface="Open Sans"/>
                <a:sym typeface="Open Sans"/>
              </a:rPr>
              <a:t>Estate</a:t>
            </a:r>
            <a:endParaRPr lang="pt-PT" sz="2500" dirty="0">
              <a:solidFill>
                <a:schemeClr val="tx1"/>
              </a:solidFill>
              <a:latin typeface="Open Sans Bold"/>
              <a:ea typeface="Open Sans Bold"/>
              <a:cs typeface="Open Sans Bold"/>
              <a:sym typeface="Open Sans Bold"/>
            </a:endParaRPr>
          </a:p>
        </p:txBody>
      </p:sp>
      <p:sp>
        <p:nvSpPr>
          <p:cNvPr id="27" name="Title 6">
            <a:extLst>
              <a:ext uri="{FF2B5EF4-FFF2-40B4-BE49-F238E27FC236}">
                <a16:creationId xmlns:a16="http://schemas.microsoft.com/office/drawing/2014/main" id="{D18A665D-CB29-5CB7-925E-2045126F587D}"/>
              </a:ext>
            </a:extLst>
          </p:cNvPr>
          <p:cNvSpPr txBox="1">
            <a:spLocks/>
          </p:cNvSpPr>
          <p:nvPr/>
        </p:nvSpPr>
        <p:spPr>
          <a:xfrm>
            <a:off x="381000" y="565603"/>
            <a:ext cx="8115300" cy="621452"/>
          </a:xfrm>
          <a:prstGeom prst="rect">
            <a:avLst/>
          </a:prstGeom>
        </p:spPr>
        <p:txBody>
          <a:bodyPr wrap="square" lIns="0" tIns="0" rIns="0" bIns="0" rtlCol="0" anchor="t">
            <a:spAutoFit/>
          </a:bodyPr>
          <a:lstStyle>
            <a:defPPr>
              <a:defRPr lang="en-US"/>
            </a:defPPr>
            <a:lvl1pPr>
              <a:lnSpc>
                <a:spcPts val="5292"/>
              </a:lnSpc>
              <a:defRPr sz="4200">
                <a:solidFill>
                  <a:srgbClr val="033F85"/>
                </a:solidFill>
                <a:latin typeface="Open Sans Bold"/>
                <a:ea typeface="Open Sans Bold"/>
                <a:cs typeface="Open Sans Bold"/>
              </a:defRPr>
            </a:lvl1pPr>
          </a:lstStyle>
          <a:p>
            <a:r>
              <a:rPr lang="pt-PT" sz="3300" dirty="0"/>
              <a:t>Project Management diferences</a:t>
            </a:r>
          </a:p>
        </p:txBody>
      </p:sp>
    </p:spTree>
    <p:extLst>
      <p:ext uri="{BB962C8B-B14F-4D97-AF65-F5344CB8AC3E}">
        <p14:creationId xmlns:p14="http://schemas.microsoft.com/office/powerpoint/2010/main" val="1183861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E20CC-B891-4E4C-7AF6-F5D616BC07B2}"/>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0E1F39C4-6C17-44AB-BC9F-ED09F014AA23}"/>
              </a:ext>
            </a:extLst>
          </p:cNvPr>
          <p:cNvSpPr txBox="1"/>
          <p:nvPr/>
        </p:nvSpPr>
        <p:spPr>
          <a:xfrm>
            <a:off x="8745498" y="4801167"/>
            <a:ext cx="190335" cy="102592"/>
          </a:xfrm>
          <a:prstGeom prst="rect">
            <a:avLst/>
          </a:prstGeom>
        </p:spPr>
        <p:txBody>
          <a:bodyPr lIns="0" tIns="0" rIns="0" bIns="0" rtlCol="0" anchor="t">
            <a:spAutoFit/>
          </a:bodyPr>
          <a:lstStyle/>
          <a:p>
            <a:pPr algn="r">
              <a:lnSpc>
                <a:spcPts val="810"/>
              </a:lnSpc>
            </a:pPr>
            <a:r>
              <a:rPr lang="en-US" sz="675" dirty="0">
                <a:latin typeface="Open Sans Bold"/>
                <a:ea typeface="Open Sans Bold"/>
                <a:cs typeface="Open Sans Bold"/>
                <a:sym typeface="Open Sans Bold"/>
              </a:rPr>
              <a:t>2</a:t>
            </a:r>
          </a:p>
        </p:txBody>
      </p:sp>
      <p:pic>
        <p:nvPicPr>
          <p:cNvPr id="14" name="Picture 13">
            <a:extLst>
              <a:ext uri="{FF2B5EF4-FFF2-40B4-BE49-F238E27FC236}">
                <a16:creationId xmlns:a16="http://schemas.microsoft.com/office/drawing/2014/main" id="{F0A9C2F3-5816-B66B-694E-411746616741}"/>
              </a:ext>
            </a:extLst>
          </p:cNvPr>
          <p:cNvPicPr>
            <a:picLocks noChangeAspect="1"/>
          </p:cNvPicPr>
          <p:nvPr/>
        </p:nvPicPr>
        <p:blipFill>
          <a:blip r:embed="rId2"/>
          <a:stretch>
            <a:fillRect/>
          </a:stretch>
        </p:blipFill>
        <p:spPr>
          <a:xfrm>
            <a:off x="561975" y="2445831"/>
            <a:ext cx="1562100" cy="1562100"/>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15BA2A55-3D8B-F2A4-4D20-5EE23B81533D}"/>
              </a:ext>
            </a:extLst>
          </p:cNvPr>
          <p:cNvPicPr>
            <a:picLocks noChangeAspect="1"/>
          </p:cNvPicPr>
          <p:nvPr/>
        </p:nvPicPr>
        <p:blipFill>
          <a:blip r:embed="rId3"/>
          <a:stretch>
            <a:fillRect/>
          </a:stretch>
        </p:blipFill>
        <p:spPr>
          <a:xfrm>
            <a:off x="4876800" y="2445831"/>
            <a:ext cx="1557040" cy="1557040"/>
          </a:xfrm>
          <a:prstGeom prst="rect">
            <a:avLst/>
          </a:prstGeom>
          <a:ln>
            <a:noFill/>
          </a:ln>
          <a:effectLst>
            <a:outerShdw blurRad="292100" dist="139700" dir="2700000" algn="tl" rotWithShape="0">
              <a:srgbClr val="333333">
                <a:alpha val="65000"/>
              </a:srgbClr>
            </a:outerShdw>
          </a:effectLst>
        </p:spPr>
      </p:pic>
      <p:sp>
        <p:nvSpPr>
          <p:cNvPr id="16" name="TextBox 33">
            <a:extLst>
              <a:ext uri="{FF2B5EF4-FFF2-40B4-BE49-F238E27FC236}">
                <a16:creationId xmlns:a16="http://schemas.microsoft.com/office/drawing/2014/main" id="{11866000-A2D1-4602-2869-E2EC4B8C00B7}"/>
              </a:ext>
            </a:extLst>
          </p:cNvPr>
          <p:cNvSpPr txBox="1"/>
          <p:nvPr/>
        </p:nvSpPr>
        <p:spPr>
          <a:xfrm>
            <a:off x="2305050" y="2248818"/>
            <a:ext cx="2209800" cy="2000548"/>
          </a:xfrm>
          <a:prstGeom prst="rect">
            <a:avLst/>
          </a:prstGeom>
        </p:spPr>
        <p:txBody>
          <a:bodyPr wrap="square" lIns="0" tIns="0" rIns="0" bIns="0" rtlCol="0" anchor="t">
            <a:spAutoFit/>
          </a:bodyPr>
          <a:lstStyle/>
          <a:p>
            <a:r>
              <a:rPr lang="en-US" sz="1000" dirty="0">
                <a:solidFill>
                  <a:schemeClr val="tx1"/>
                </a:solidFill>
                <a:effectLst/>
                <a:latin typeface=".SF NS"/>
              </a:rPr>
              <a:t>• The product is not visible during construction, i.e., we can’t show code.</a:t>
            </a:r>
          </a:p>
          <a:p>
            <a:endParaRPr lang="en-US" sz="1000" dirty="0">
              <a:solidFill>
                <a:schemeClr val="tx1"/>
              </a:solidFill>
              <a:effectLst/>
              <a:latin typeface=".SF NS"/>
            </a:endParaRPr>
          </a:p>
          <a:p>
            <a:pPr algn="just"/>
            <a:r>
              <a:rPr lang="en-US" sz="1000" dirty="0">
                <a:solidFill>
                  <a:schemeClr val="tx1"/>
                </a:solidFill>
                <a:effectLst/>
                <a:latin typeface=".SF NS"/>
              </a:rPr>
              <a:t>• Costs are not very visible (time, cloud services).</a:t>
            </a:r>
          </a:p>
          <a:p>
            <a:endParaRPr lang="en-US" sz="1000" dirty="0">
              <a:solidFill>
                <a:schemeClr val="tx1"/>
              </a:solidFill>
              <a:effectLst/>
              <a:latin typeface=".SF NS"/>
            </a:endParaRPr>
          </a:p>
          <a:p>
            <a:r>
              <a:rPr lang="en-US" sz="1000" dirty="0">
                <a:solidFill>
                  <a:schemeClr val="tx1"/>
                </a:solidFill>
                <a:effectLst/>
                <a:latin typeface=".SF NS"/>
              </a:rPr>
              <a:t>• To the client, iterations appear cost-free.</a:t>
            </a:r>
          </a:p>
          <a:p>
            <a:endParaRPr lang="en-US" sz="1000" dirty="0">
              <a:solidFill>
                <a:schemeClr val="tx1"/>
              </a:solidFill>
              <a:effectLst/>
              <a:latin typeface=".SF NS"/>
            </a:endParaRPr>
          </a:p>
          <a:p>
            <a:r>
              <a:rPr lang="en-US" sz="1000" dirty="0">
                <a:solidFill>
                  <a:schemeClr val="tx1"/>
                </a:solidFill>
                <a:effectLst/>
                <a:latin typeface=".SF NS"/>
              </a:rPr>
              <a:t>• Fixed costs: expenses for 1,000 or 1,000,000 users can be similar.</a:t>
            </a:r>
          </a:p>
          <a:p>
            <a:endParaRPr lang="en-US" sz="1000" dirty="0">
              <a:solidFill>
                <a:schemeClr val="tx1"/>
              </a:solidFill>
              <a:effectLst/>
              <a:latin typeface=".SF NS"/>
            </a:endParaRPr>
          </a:p>
          <a:p>
            <a:r>
              <a:rPr lang="en-US" sz="1000" dirty="0">
                <a:solidFill>
                  <a:schemeClr val="tx1"/>
                </a:solidFill>
                <a:effectLst/>
                <a:latin typeface=".SF NS"/>
              </a:rPr>
              <a:t>• Limited visibility on maintenance costs due to automation.</a:t>
            </a:r>
          </a:p>
        </p:txBody>
      </p:sp>
      <p:sp>
        <p:nvSpPr>
          <p:cNvPr id="21" name="TextBox 33">
            <a:extLst>
              <a:ext uri="{FF2B5EF4-FFF2-40B4-BE49-F238E27FC236}">
                <a16:creationId xmlns:a16="http://schemas.microsoft.com/office/drawing/2014/main" id="{73DB60F0-269E-DE1D-2713-46F581CAF579}"/>
              </a:ext>
            </a:extLst>
          </p:cNvPr>
          <p:cNvSpPr txBox="1"/>
          <p:nvPr/>
        </p:nvSpPr>
        <p:spPr>
          <a:xfrm>
            <a:off x="6726033" y="2214251"/>
            <a:ext cx="2209800" cy="2000548"/>
          </a:xfrm>
          <a:prstGeom prst="rect">
            <a:avLst/>
          </a:prstGeom>
        </p:spPr>
        <p:txBody>
          <a:bodyPr wrap="square" lIns="0" tIns="0" rIns="0" bIns="0" rtlCol="0" anchor="t">
            <a:spAutoFit/>
          </a:bodyPr>
          <a:lstStyle>
            <a:defPPr marR="0" lvl="0" algn="l" rtl="0">
              <a:lnSpc>
                <a:spcPct val="100000"/>
              </a:lnSpc>
              <a:spcBef>
                <a:spcPts val="0"/>
              </a:spcBef>
              <a:spcAft>
                <a:spcPts val="0"/>
              </a:spcAft>
            </a:defPPr>
            <a:lvl1pPr>
              <a:defRPr sz="1000">
                <a:solidFill>
                  <a:schemeClr val="bg1"/>
                </a:solidFill>
                <a:effectLst/>
                <a:latin typeface=".SF NS"/>
              </a:defRPr>
            </a:lvl1pPr>
          </a:lstStyle>
          <a:p>
            <a:r>
              <a:rPr lang="en-US" dirty="0">
                <a:solidFill>
                  <a:schemeClr val="tx1"/>
                </a:solidFill>
              </a:rPr>
              <a:t>• The amount of work is visible during construction.</a:t>
            </a:r>
          </a:p>
          <a:p>
            <a:endParaRPr lang="en-US" dirty="0">
              <a:solidFill>
                <a:schemeClr val="tx1"/>
              </a:solidFill>
            </a:endParaRPr>
          </a:p>
          <a:p>
            <a:r>
              <a:rPr lang="en-US" dirty="0">
                <a:solidFill>
                  <a:schemeClr val="tx1"/>
                </a:solidFill>
              </a:rPr>
              <a:t>• Costs involve materials and other variables.</a:t>
            </a:r>
          </a:p>
          <a:p>
            <a:endParaRPr lang="en-US" dirty="0">
              <a:solidFill>
                <a:schemeClr val="tx1"/>
              </a:solidFill>
            </a:endParaRPr>
          </a:p>
          <a:p>
            <a:r>
              <a:rPr lang="en-US" dirty="0">
                <a:solidFill>
                  <a:schemeClr val="tx1"/>
                </a:solidFill>
              </a:rPr>
              <a:t>• Changes must be planned, and they are time-consuming and costly.</a:t>
            </a:r>
          </a:p>
          <a:p>
            <a:endParaRPr lang="en-US" dirty="0">
              <a:solidFill>
                <a:schemeClr val="tx1"/>
              </a:solidFill>
            </a:endParaRPr>
          </a:p>
          <a:p>
            <a:r>
              <a:rPr lang="en-US" dirty="0">
                <a:solidFill>
                  <a:schemeClr val="tx1"/>
                </a:solidFill>
              </a:rPr>
              <a:t>• Limited scalability and replicability.</a:t>
            </a:r>
          </a:p>
          <a:p>
            <a:endParaRPr lang="en-US" dirty="0">
              <a:solidFill>
                <a:schemeClr val="tx1"/>
              </a:solidFill>
            </a:endParaRPr>
          </a:p>
          <a:p>
            <a:r>
              <a:rPr lang="en-US" dirty="0">
                <a:solidFill>
                  <a:schemeClr val="tx1"/>
                </a:solidFill>
              </a:rPr>
              <a:t>• The project can be highly impacted by external factors.</a:t>
            </a:r>
          </a:p>
        </p:txBody>
      </p:sp>
      <p:sp>
        <p:nvSpPr>
          <p:cNvPr id="7" name="TextBox 9">
            <a:extLst>
              <a:ext uri="{FF2B5EF4-FFF2-40B4-BE49-F238E27FC236}">
                <a16:creationId xmlns:a16="http://schemas.microsoft.com/office/drawing/2014/main" id="{47930FD9-2073-174F-8361-B42ECA5385C0}"/>
              </a:ext>
            </a:extLst>
          </p:cNvPr>
          <p:cNvSpPr txBox="1"/>
          <p:nvPr/>
        </p:nvSpPr>
        <p:spPr>
          <a:xfrm>
            <a:off x="0" y="1733550"/>
            <a:ext cx="4572001" cy="384721"/>
          </a:xfrm>
          <a:prstGeom prst="rect">
            <a:avLst/>
          </a:prstGeom>
        </p:spPr>
        <p:txBody>
          <a:bodyPr wrap="square" lIns="0" tIns="0" rIns="0" bIns="0" rtlCol="0" anchor="t">
            <a:spAutoFit/>
          </a:bodyPr>
          <a:lstStyle/>
          <a:p>
            <a:pPr algn="ctr">
              <a:lnSpc>
                <a:spcPts val="3000"/>
              </a:lnSpc>
              <a:spcBef>
                <a:spcPct val="0"/>
              </a:spcBef>
            </a:pPr>
            <a:r>
              <a:rPr lang="pt-PT" sz="2500" dirty="0">
                <a:solidFill>
                  <a:schemeClr val="tx1"/>
                </a:solidFill>
                <a:latin typeface="Open Sans"/>
                <a:ea typeface="Open Sans"/>
                <a:cs typeface="Open Sans"/>
                <a:sym typeface="Open Sans"/>
              </a:rPr>
              <a:t>Software</a:t>
            </a:r>
            <a:endParaRPr lang="pt-PT" sz="2500" dirty="0">
              <a:solidFill>
                <a:schemeClr val="tx1"/>
              </a:solidFill>
              <a:latin typeface="Open Sans Bold"/>
              <a:ea typeface="Open Sans Bold"/>
              <a:cs typeface="Open Sans Bold"/>
              <a:sym typeface="Open Sans Bold"/>
            </a:endParaRPr>
          </a:p>
        </p:txBody>
      </p:sp>
      <p:sp>
        <p:nvSpPr>
          <p:cNvPr id="8" name="TextBox 9">
            <a:extLst>
              <a:ext uri="{FF2B5EF4-FFF2-40B4-BE49-F238E27FC236}">
                <a16:creationId xmlns:a16="http://schemas.microsoft.com/office/drawing/2014/main" id="{768D84AC-1712-D0C4-F645-94F46713FE8D}"/>
              </a:ext>
            </a:extLst>
          </p:cNvPr>
          <p:cNvSpPr txBox="1"/>
          <p:nvPr/>
        </p:nvSpPr>
        <p:spPr>
          <a:xfrm>
            <a:off x="4589206" y="1733550"/>
            <a:ext cx="4572001" cy="384721"/>
          </a:xfrm>
          <a:prstGeom prst="rect">
            <a:avLst/>
          </a:prstGeom>
        </p:spPr>
        <p:txBody>
          <a:bodyPr wrap="square" lIns="0" tIns="0" rIns="0" bIns="0" rtlCol="0" anchor="t">
            <a:spAutoFit/>
          </a:bodyPr>
          <a:lstStyle/>
          <a:p>
            <a:pPr algn="ctr">
              <a:lnSpc>
                <a:spcPts val="3000"/>
              </a:lnSpc>
              <a:spcBef>
                <a:spcPct val="0"/>
              </a:spcBef>
            </a:pPr>
            <a:r>
              <a:rPr lang="pt-PT" sz="2500" dirty="0">
                <a:solidFill>
                  <a:schemeClr val="tx1"/>
                </a:solidFill>
                <a:latin typeface="Open Sans"/>
                <a:ea typeface="Open Sans"/>
                <a:cs typeface="Open Sans"/>
                <a:sym typeface="Open Sans"/>
              </a:rPr>
              <a:t>Real </a:t>
            </a:r>
            <a:r>
              <a:rPr lang="pt-PT" sz="2500" dirty="0" err="1">
                <a:solidFill>
                  <a:schemeClr val="tx1"/>
                </a:solidFill>
                <a:latin typeface="Open Sans"/>
                <a:ea typeface="Open Sans"/>
                <a:cs typeface="Open Sans"/>
                <a:sym typeface="Open Sans"/>
              </a:rPr>
              <a:t>Estate</a:t>
            </a:r>
            <a:endParaRPr lang="pt-PT" sz="2500" dirty="0">
              <a:solidFill>
                <a:schemeClr val="tx1"/>
              </a:solidFill>
              <a:latin typeface="Open Sans Bold"/>
              <a:ea typeface="Open Sans Bold"/>
              <a:cs typeface="Open Sans Bold"/>
              <a:sym typeface="Open Sans Bold"/>
            </a:endParaRPr>
          </a:p>
        </p:txBody>
      </p:sp>
      <p:sp>
        <p:nvSpPr>
          <p:cNvPr id="27" name="Title 6">
            <a:extLst>
              <a:ext uri="{FF2B5EF4-FFF2-40B4-BE49-F238E27FC236}">
                <a16:creationId xmlns:a16="http://schemas.microsoft.com/office/drawing/2014/main" id="{CB7041EE-02C0-C9F4-5927-985EBDD799BE}"/>
              </a:ext>
            </a:extLst>
          </p:cNvPr>
          <p:cNvSpPr txBox="1">
            <a:spLocks/>
          </p:cNvSpPr>
          <p:nvPr/>
        </p:nvSpPr>
        <p:spPr>
          <a:xfrm>
            <a:off x="381000" y="565603"/>
            <a:ext cx="8115300" cy="621452"/>
          </a:xfrm>
          <a:prstGeom prst="rect">
            <a:avLst/>
          </a:prstGeom>
        </p:spPr>
        <p:txBody>
          <a:bodyPr wrap="square" lIns="0" tIns="0" rIns="0" bIns="0" rtlCol="0" anchor="t">
            <a:spAutoFit/>
          </a:bodyPr>
          <a:lstStyle>
            <a:defPPr>
              <a:defRPr lang="en-US"/>
            </a:defPPr>
            <a:lvl1pPr>
              <a:lnSpc>
                <a:spcPts val="5292"/>
              </a:lnSpc>
              <a:defRPr sz="4200">
                <a:solidFill>
                  <a:srgbClr val="033F85"/>
                </a:solidFill>
                <a:latin typeface="Open Sans Bold"/>
                <a:ea typeface="Open Sans Bold"/>
                <a:cs typeface="Open Sans Bold"/>
              </a:defRPr>
            </a:lvl1pPr>
          </a:lstStyle>
          <a:p>
            <a:r>
              <a:rPr lang="pt-PT" sz="3300" dirty="0"/>
              <a:t>Project Management diferences</a:t>
            </a:r>
          </a:p>
        </p:txBody>
      </p:sp>
    </p:spTree>
    <p:extLst>
      <p:ext uri="{BB962C8B-B14F-4D97-AF65-F5344CB8AC3E}">
        <p14:creationId xmlns:p14="http://schemas.microsoft.com/office/powerpoint/2010/main" val="278375625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541</TotalTime>
  <Words>1118</Words>
  <Application>Microsoft Macintosh PowerPoint</Application>
  <PresentationFormat>On-screen Show (16:9)</PresentationFormat>
  <Paragraphs>169</Paragraphs>
  <Slides>32</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Open Sans Italics</vt:lpstr>
      <vt:lpstr>Lato</vt:lpstr>
      <vt:lpstr>Arial</vt:lpstr>
      <vt:lpstr>Playfair Display Black Italic</vt:lpstr>
      <vt:lpstr>Open Sans</vt:lpstr>
      <vt:lpstr>.SF NS</vt:lpstr>
      <vt:lpstr>Roboto</vt:lpstr>
      <vt:lpstr>Open Sans Bold</vt:lpstr>
      <vt:lpstr>Simple Light</vt:lpstr>
      <vt:lpstr>PowerPoint Presentation</vt:lpstr>
      <vt:lpstr>PowerPoint Presentation</vt:lpstr>
      <vt:lpstr>Warm up What is easier to manage?</vt:lpstr>
      <vt:lpstr>Warm up How should one manage a career?</vt:lpstr>
      <vt:lpstr>Warm up What superpower would you choose for project management?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João Rocha Melo</cp:lastModifiedBy>
  <cp:revision>18</cp:revision>
  <dcterms:modified xsi:type="dcterms:W3CDTF">2024-10-30T17:31:12Z</dcterms:modified>
</cp:coreProperties>
</file>